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5.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6.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7.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8.xml" ContentType="application/vnd.openxmlformats-officedocument.theme+xml"/>
  <Override PartName="/ppt/tags/tag1.xml" ContentType="application/vnd.openxmlformats-officedocument.presentationml.tags+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6"/>
    <p:sldMasterId id="2147483704" r:id="rId7"/>
    <p:sldMasterId id="2147483750" r:id="rId8"/>
    <p:sldMasterId id="2147483800" r:id="rId9"/>
    <p:sldMasterId id="2147483817" r:id="rId10"/>
    <p:sldMasterId id="2147483844" r:id="rId11"/>
    <p:sldMasterId id="2147483863" r:id="rId12"/>
    <p:sldMasterId id="2147483880" r:id="rId13"/>
  </p:sldMasterIdLst>
  <p:notesMasterIdLst>
    <p:notesMasterId r:id="rId60"/>
  </p:notesMasterIdLst>
  <p:sldIdLst>
    <p:sldId id="295" r:id="rId14"/>
    <p:sldId id="373" r:id="rId15"/>
    <p:sldId id="370" r:id="rId16"/>
    <p:sldId id="375" r:id="rId17"/>
    <p:sldId id="374" r:id="rId18"/>
    <p:sldId id="342" r:id="rId19"/>
    <p:sldId id="343" r:id="rId20"/>
    <p:sldId id="324" r:id="rId21"/>
    <p:sldId id="341" r:id="rId22"/>
    <p:sldId id="344" r:id="rId23"/>
    <p:sldId id="345" r:id="rId24"/>
    <p:sldId id="346" r:id="rId25"/>
    <p:sldId id="347" r:id="rId26"/>
    <p:sldId id="348" r:id="rId27"/>
    <p:sldId id="349" r:id="rId28"/>
    <p:sldId id="325" r:id="rId29"/>
    <p:sldId id="334" r:id="rId30"/>
    <p:sldId id="330" r:id="rId31"/>
    <p:sldId id="332" r:id="rId32"/>
    <p:sldId id="272" r:id="rId33"/>
    <p:sldId id="357" r:id="rId34"/>
    <p:sldId id="376" r:id="rId35"/>
    <p:sldId id="314" r:id="rId36"/>
    <p:sldId id="315" r:id="rId37"/>
    <p:sldId id="316" r:id="rId38"/>
    <p:sldId id="340" r:id="rId39"/>
    <p:sldId id="318" r:id="rId40"/>
    <p:sldId id="355" r:id="rId41"/>
    <p:sldId id="350" r:id="rId42"/>
    <p:sldId id="351" r:id="rId43"/>
    <p:sldId id="352" r:id="rId44"/>
    <p:sldId id="353" r:id="rId45"/>
    <p:sldId id="354" r:id="rId46"/>
    <p:sldId id="358" r:id="rId47"/>
    <p:sldId id="360" r:id="rId48"/>
    <p:sldId id="359" r:id="rId49"/>
    <p:sldId id="363" r:id="rId50"/>
    <p:sldId id="362" r:id="rId51"/>
    <p:sldId id="361" r:id="rId52"/>
    <p:sldId id="364" r:id="rId53"/>
    <p:sldId id="365" r:id="rId54"/>
    <p:sldId id="377" r:id="rId55"/>
    <p:sldId id="367" r:id="rId56"/>
    <p:sldId id="366" r:id="rId57"/>
    <p:sldId id="378" r:id="rId58"/>
    <p:sldId id="371"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89930" autoAdjust="0"/>
  </p:normalViewPr>
  <p:slideViewPr>
    <p:cSldViewPr snapToGrid="0">
      <p:cViewPr varScale="1">
        <p:scale>
          <a:sx n="112" d="100"/>
          <a:sy n="112" d="100"/>
        </p:scale>
        <p:origin x="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8.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slide" Target="slides/slide42.xml"/><Relationship Id="rId63" Type="http://schemas.openxmlformats.org/officeDocument/2006/relationships/theme" Target="theme/theme1.xml"/><Relationship Id="rId7" Type="http://schemas.openxmlformats.org/officeDocument/2006/relationships/slideMaster" Target="slideMasters/slideMaster2.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Master" Target="slideMasters/slideMaster6.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5" Type="http://schemas.openxmlformats.org/officeDocument/2006/relationships/customXml" Target="../customXml/item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61" Type="http://schemas.openxmlformats.org/officeDocument/2006/relationships/presProps" Target="presProps.xml"/><Relationship Id="rId10" Type="http://schemas.openxmlformats.org/officeDocument/2006/relationships/slideMaster" Target="slideMasters/slideMaster5.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tableStyles" Target="tableStyles.xml"/><Relationship Id="rId8" Type="http://schemas.openxmlformats.org/officeDocument/2006/relationships/slideMaster" Target="slideMasters/slideMaster3.xml"/><Relationship Id="rId51" Type="http://schemas.openxmlformats.org/officeDocument/2006/relationships/slide" Target="slides/slide38.xml"/><Relationship Id="rId3" Type="http://schemas.openxmlformats.org/officeDocument/2006/relationships/customXml" Target="../customXml/item3.xml"/><Relationship Id="rId12" Type="http://schemas.openxmlformats.org/officeDocument/2006/relationships/slideMaster" Target="slideMasters/slideMaster7.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F1E267-6EB4-4BAD-8A01-F66E48F1865D}" type="datetimeFigureOut">
              <a:rPr lang="en-US" smtClean="0"/>
              <a:t>4/2/2018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FEF619-CCFD-47CE-B46F-B13FAD99AD29}" type="slidenum">
              <a:rPr lang="en-US" smtClean="0"/>
              <a:t>‹#›</a:t>
            </a:fld>
            <a:endParaRPr lang="en-US"/>
          </a:p>
        </p:txBody>
      </p:sp>
    </p:spTree>
    <p:extLst>
      <p:ext uri="{BB962C8B-B14F-4D97-AF65-F5344CB8AC3E}">
        <p14:creationId xmlns:p14="http://schemas.microsoft.com/office/powerpoint/2010/main" val="2378825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www.techopedia.com/2/31360/trends/big-data/how-apache-spark-helps-rapid-application-development" TargetMode="External"/><Relationship Id="rId3" Type="http://schemas.openxmlformats.org/officeDocument/2006/relationships/hyperlink" Target="https://www.techopedia.com/definition/24407/application-programming-interface-api" TargetMode="External"/><Relationship Id="rId7" Type="http://schemas.openxmlformats.org/officeDocument/2006/relationships/hyperlink" Target="https://www.techopedia.com/definition/1245/structured-query-language-sql" TargetMode="External"/><Relationship Id="rId12" Type="http://schemas.openxmlformats.org/officeDocument/2006/relationships/hyperlink" Target="https://www.techopedia.com/definition/5380/packet"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www.techopedia.com/definition/3533/python" TargetMode="External"/><Relationship Id="rId11" Type="http://schemas.openxmlformats.org/officeDocument/2006/relationships/hyperlink" Target="https://www.techopedia.com/definition/5736/query" TargetMode="External"/><Relationship Id="rId5" Type="http://schemas.openxmlformats.org/officeDocument/2006/relationships/hyperlink" Target="https://www.techopedia.com/definition/3927/java" TargetMode="External"/><Relationship Id="rId10" Type="http://schemas.openxmlformats.org/officeDocument/2006/relationships/hyperlink" Target="https://www.techopedia.com/definition/5422/data-management" TargetMode="External"/><Relationship Id="rId4" Type="http://schemas.openxmlformats.org/officeDocument/2006/relationships/hyperlink" Target="https://www.techopedia.com/definition/27183/scala" TargetMode="External"/><Relationship Id="rId9" Type="http://schemas.openxmlformats.org/officeDocument/2006/relationships/hyperlink" Target="https://www.techopedia.com/definition/8181/machine-learning"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2E0242-4CBE-4323-A5AC-A061F70CF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0543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err="1"/>
              <a:t>Serverless</a:t>
            </a:r>
            <a:r>
              <a:rPr lang="en-US" dirty="0"/>
              <a:t>-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a:t>
            </a:r>
            <a:r>
              <a:rPr lang="en-US" baseline="0" dirty="0" err="1"/>
              <a:t>Serverless</a:t>
            </a:r>
            <a:r>
              <a:rPr lang="en-US" baseline="0" dirty="0"/>
              <a:t>,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8189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11</a:t>
            </a:fld>
            <a:endParaRPr lang="en-US" dirty="0"/>
          </a:p>
        </p:txBody>
      </p:sp>
    </p:spTree>
    <p:extLst>
      <p:ext uri="{BB962C8B-B14F-4D97-AF65-F5344CB8AC3E}">
        <p14:creationId xmlns:p14="http://schemas.microsoft.com/office/powerpoint/2010/main" val="229780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12</a:t>
            </a:fld>
            <a:endParaRPr lang="en-US" dirty="0"/>
          </a:p>
        </p:txBody>
      </p:sp>
    </p:spTree>
    <p:extLst>
      <p:ext uri="{BB962C8B-B14F-4D97-AF65-F5344CB8AC3E}">
        <p14:creationId xmlns:p14="http://schemas.microsoft.com/office/powerpoint/2010/main" val="839014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13</a:t>
            </a:fld>
            <a:endParaRPr lang="en-US" dirty="0"/>
          </a:p>
        </p:txBody>
      </p:sp>
    </p:spTree>
    <p:extLst>
      <p:ext uri="{BB962C8B-B14F-4D97-AF65-F5344CB8AC3E}">
        <p14:creationId xmlns:p14="http://schemas.microsoft.com/office/powerpoint/2010/main" val="3047350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14</a:t>
            </a:fld>
            <a:endParaRPr lang="en-US" dirty="0"/>
          </a:p>
        </p:txBody>
      </p:sp>
    </p:spTree>
    <p:extLst>
      <p:ext uri="{BB962C8B-B14F-4D97-AF65-F5344CB8AC3E}">
        <p14:creationId xmlns:p14="http://schemas.microsoft.com/office/powerpoint/2010/main" val="3723508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84ABEE-72D2-4711-B507-13A06E438805}" type="slidenum">
              <a:rPr lang="en-US" smtClean="0"/>
              <a:t>15</a:t>
            </a:fld>
            <a:endParaRPr lang="en-US" dirty="0"/>
          </a:p>
        </p:txBody>
      </p:sp>
    </p:spTree>
    <p:extLst>
      <p:ext uri="{BB962C8B-B14F-4D97-AF65-F5344CB8AC3E}">
        <p14:creationId xmlns:p14="http://schemas.microsoft.com/office/powerpoint/2010/main" val="29266361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Databricks features –</a:t>
            </a:r>
            <a:endParaRPr lang="en-US" sz="16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Enhance your teams’ productivity</a:t>
            </a:r>
            <a:endParaRPr lang="en-US" dirty="0">
              <a:effectLst/>
            </a:endParaRPr>
          </a:p>
          <a:p>
            <a:pPr lvl="1"/>
            <a:r>
              <a:rPr lang="en-US" sz="1200" b="1" kern="1200" dirty="0">
                <a:solidFill>
                  <a:schemeClr val="tx1"/>
                </a:solidFill>
                <a:effectLst/>
                <a:latin typeface="+mn-lt"/>
                <a:ea typeface="+mn-ea"/>
                <a:cs typeface="+mn-cs"/>
              </a:rPr>
              <a:t>Get started quickly </a:t>
            </a:r>
            <a:r>
              <a:rPr lang="en-US" sz="1200" kern="1200" dirty="0">
                <a:solidFill>
                  <a:schemeClr val="tx1"/>
                </a:solidFill>
                <a:effectLst/>
                <a:latin typeface="+mn-lt"/>
                <a:ea typeface="+mn-ea"/>
                <a:cs typeface="+mn-cs"/>
              </a:rPr>
              <a:t>by launching your new Spark environment with one click.</a:t>
            </a:r>
            <a:endParaRPr lang="en-US" dirty="0">
              <a:effectLst/>
            </a:endParaRPr>
          </a:p>
          <a:p>
            <a:pPr lvl="1"/>
            <a:r>
              <a:rPr lang="en-US" sz="1200" b="1" kern="1200" dirty="0">
                <a:solidFill>
                  <a:schemeClr val="tx1"/>
                </a:solidFill>
                <a:effectLst/>
                <a:latin typeface="+mn-lt"/>
                <a:ea typeface="+mn-ea"/>
                <a:cs typeface="+mn-cs"/>
              </a:rPr>
              <a:t>Share your insights in powerful ways </a:t>
            </a:r>
            <a:r>
              <a:rPr lang="en-US" sz="1200" kern="1200" dirty="0">
                <a:solidFill>
                  <a:schemeClr val="tx1"/>
                </a:solidFill>
                <a:effectLst/>
                <a:latin typeface="+mn-lt"/>
                <a:ea typeface="+mn-ea"/>
                <a:cs typeface="+mn-cs"/>
              </a:rPr>
              <a:t>through rich integration with </a:t>
            </a:r>
            <a:r>
              <a:rPr lang="en-US" sz="1200" kern="1200" dirty="0" err="1">
                <a:solidFill>
                  <a:schemeClr val="tx1"/>
                </a:solidFill>
                <a:effectLst/>
                <a:latin typeface="+mn-lt"/>
                <a:ea typeface="+mn-ea"/>
                <a:cs typeface="+mn-cs"/>
              </a:rPr>
              <a:t>PowerBI</a:t>
            </a:r>
            <a:r>
              <a:rPr lang="en-US" sz="1200" kern="1200" dirty="0">
                <a:solidFill>
                  <a:schemeClr val="tx1"/>
                </a:solidFill>
                <a:effectLst/>
                <a:latin typeface="+mn-lt"/>
                <a:ea typeface="+mn-ea"/>
                <a:cs typeface="+mn-cs"/>
              </a:rPr>
              <a:t>.</a:t>
            </a:r>
            <a:endParaRPr lang="en-US" dirty="0">
              <a:effectLst/>
            </a:endParaRPr>
          </a:p>
          <a:p>
            <a:pPr lvl="1"/>
            <a:r>
              <a:rPr lang="en-US" sz="1200" b="1" kern="1200" dirty="0">
                <a:solidFill>
                  <a:schemeClr val="tx1"/>
                </a:solidFill>
                <a:effectLst/>
                <a:latin typeface="+mn-lt"/>
                <a:ea typeface="+mn-ea"/>
                <a:cs typeface="+mn-cs"/>
              </a:rPr>
              <a:t>Improve collaboration </a:t>
            </a:r>
            <a:r>
              <a:rPr lang="en-US" sz="1200" kern="1200" dirty="0">
                <a:solidFill>
                  <a:schemeClr val="tx1"/>
                </a:solidFill>
                <a:effectLst/>
                <a:latin typeface="+mn-lt"/>
                <a:ea typeface="+mn-ea"/>
                <a:cs typeface="+mn-cs"/>
              </a:rPr>
              <a:t>amongst your analytics team through a unified workspace.</a:t>
            </a:r>
            <a:endParaRPr lang="en-US" dirty="0">
              <a:effectLst/>
            </a:endParaRPr>
          </a:p>
          <a:p>
            <a:pPr lvl="1"/>
            <a:r>
              <a:rPr lang="en-US" sz="1200" b="1" kern="1200" dirty="0">
                <a:solidFill>
                  <a:schemeClr val="tx1"/>
                </a:solidFill>
                <a:effectLst/>
                <a:latin typeface="+mn-lt"/>
                <a:ea typeface="+mn-ea"/>
                <a:cs typeface="+mn-cs"/>
              </a:rPr>
              <a:t>Innovate faster </a:t>
            </a:r>
            <a:r>
              <a:rPr lang="en-US" sz="1200" kern="1200" dirty="0">
                <a:solidFill>
                  <a:schemeClr val="tx1"/>
                </a:solidFill>
                <a:effectLst/>
                <a:latin typeface="+mn-lt"/>
                <a:ea typeface="+mn-ea"/>
                <a:cs typeface="+mn-cs"/>
              </a:rPr>
              <a:t>with native integration with rest of Azure platform.</a:t>
            </a:r>
            <a:endParaRPr lang="en-US" dirty="0">
              <a:effectLst/>
            </a:endParaRPr>
          </a:p>
          <a:p>
            <a:pPr lvl="0"/>
            <a:r>
              <a:rPr lang="en-US" sz="1200" b="1" kern="1200" dirty="0">
                <a:solidFill>
                  <a:schemeClr val="tx1"/>
                </a:solidFill>
                <a:effectLst/>
                <a:latin typeface="+mn-lt"/>
                <a:ea typeface="+mn-ea"/>
                <a:cs typeface="+mn-cs"/>
              </a:rPr>
              <a:t>Build</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on the most compliant and trusted cloud</a:t>
            </a:r>
            <a:endParaRPr lang="en-US" dirty="0">
              <a:effectLst/>
            </a:endParaRPr>
          </a:p>
          <a:p>
            <a:pPr lvl="1"/>
            <a:r>
              <a:rPr lang="en-US" sz="1200" b="1" kern="1200" dirty="0">
                <a:solidFill>
                  <a:schemeClr val="tx1"/>
                </a:solidFill>
                <a:effectLst/>
                <a:latin typeface="+mn-lt"/>
                <a:ea typeface="+mn-ea"/>
                <a:cs typeface="+mn-cs"/>
              </a:rPr>
              <a:t>Simplify security and identity control </a:t>
            </a:r>
            <a:r>
              <a:rPr lang="en-US" sz="1200" kern="1200" dirty="0">
                <a:solidFill>
                  <a:schemeClr val="tx1"/>
                </a:solidFill>
                <a:effectLst/>
                <a:latin typeface="+mn-lt"/>
                <a:ea typeface="+mn-ea"/>
                <a:cs typeface="+mn-cs"/>
              </a:rPr>
              <a:t>with built-in integration with Active Directory.</a:t>
            </a:r>
            <a:endParaRPr lang="en-US" dirty="0">
              <a:effectLst/>
            </a:endParaRPr>
          </a:p>
          <a:p>
            <a:pPr lvl="1"/>
            <a:r>
              <a:rPr lang="en-US" sz="1200" b="1" kern="1200" dirty="0">
                <a:solidFill>
                  <a:schemeClr val="tx1"/>
                </a:solidFill>
                <a:effectLst/>
                <a:latin typeface="+mn-lt"/>
                <a:ea typeface="+mn-ea"/>
                <a:cs typeface="+mn-cs"/>
              </a:rPr>
              <a:t>Regulate access </a:t>
            </a:r>
            <a:r>
              <a:rPr lang="en-US" sz="1200" kern="1200" dirty="0">
                <a:solidFill>
                  <a:schemeClr val="tx1"/>
                </a:solidFill>
                <a:effectLst/>
                <a:latin typeface="+mn-lt"/>
                <a:ea typeface="+mn-ea"/>
                <a:cs typeface="+mn-cs"/>
              </a:rPr>
              <a:t>with fine-grained user permissions to Azure Databricks’ notebooks, clusters, jobs and data. </a:t>
            </a:r>
            <a:endParaRPr lang="en-US" dirty="0">
              <a:effectLst/>
            </a:endParaRPr>
          </a:p>
          <a:p>
            <a:pPr lvl="1"/>
            <a:r>
              <a:rPr lang="en-US" sz="1200" b="1" kern="1200" dirty="0">
                <a:solidFill>
                  <a:schemeClr val="tx1"/>
                </a:solidFill>
                <a:effectLst/>
                <a:latin typeface="+mn-lt"/>
                <a:ea typeface="+mn-ea"/>
                <a:cs typeface="+mn-cs"/>
              </a:rPr>
              <a:t>Build with confidence on the trusted cloud </a:t>
            </a:r>
            <a:r>
              <a:rPr lang="en-US" sz="1200" kern="1200" dirty="0">
                <a:solidFill>
                  <a:schemeClr val="tx1"/>
                </a:solidFill>
                <a:effectLst/>
                <a:latin typeface="+mn-lt"/>
                <a:ea typeface="+mn-ea"/>
                <a:cs typeface="+mn-cs"/>
              </a:rPr>
              <a:t>backed by unmatched support, compliance and SLAs.</a:t>
            </a:r>
            <a:endParaRPr lang="en-US" dirty="0">
              <a:effectLst/>
            </a:endParaRPr>
          </a:p>
          <a:p>
            <a:pPr lvl="0"/>
            <a:r>
              <a:rPr lang="en-US" sz="1200" b="1" kern="1200" dirty="0">
                <a:solidFill>
                  <a:schemeClr val="tx1"/>
                </a:solidFill>
                <a:effectLst/>
                <a:latin typeface="+mn-lt"/>
                <a:ea typeface="+mn-ea"/>
                <a:cs typeface="+mn-cs"/>
              </a:rPr>
              <a:t>Scale without limits</a:t>
            </a:r>
            <a:endParaRPr lang="en-US" dirty="0">
              <a:effectLst/>
            </a:endParaRPr>
          </a:p>
          <a:p>
            <a:pPr lvl="1"/>
            <a:r>
              <a:rPr lang="en-US" sz="1200" b="1" kern="1200" dirty="0">
                <a:solidFill>
                  <a:schemeClr val="tx1"/>
                </a:solidFill>
                <a:effectLst/>
                <a:latin typeface="+mn-lt"/>
                <a:ea typeface="+mn-ea"/>
                <a:cs typeface="+mn-cs"/>
              </a:rPr>
              <a:t>Operate at massive scale </a:t>
            </a:r>
            <a:r>
              <a:rPr lang="en-US" sz="1200" kern="1200" dirty="0">
                <a:solidFill>
                  <a:schemeClr val="tx1"/>
                </a:solidFill>
                <a:effectLst/>
                <a:latin typeface="+mn-lt"/>
                <a:ea typeface="+mn-ea"/>
                <a:cs typeface="+mn-cs"/>
              </a:rPr>
              <a:t>without limits globally.</a:t>
            </a:r>
            <a:endParaRPr lang="en-US" dirty="0">
              <a:effectLst/>
            </a:endParaRPr>
          </a:p>
          <a:p>
            <a:pPr lvl="1"/>
            <a:r>
              <a:rPr lang="en-US" sz="1200" b="1" kern="1200" dirty="0">
                <a:solidFill>
                  <a:schemeClr val="tx1"/>
                </a:solidFill>
                <a:effectLst/>
                <a:latin typeface="+mn-lt"/>
                <a:ea typeface="+mn-ea"/>
                <a:cs typeface="+mn-cs"/>
              </a:rPr>
              <a:t>Accelerate data processing </a:t>
            </a:r>
            <a:r>
              <a:rPr lang="en-US" sz="1200" kern="1200" dirty="0">
                <a:solidFill>
                  <a:schemeClr val="tx1"/>
                </a:solidFill>
                <a:effectLst/>
                <a:latin typeface="+mn-lt"/>
                <a:ea typeface="+mn-ea"/>
                <a:cs typeface="+mn-cs"/>
              </a:rPr>
              <a:t>with the fastest Spark engine. </a:t>
            </a:r>
            <a:endParaRPr lang="en-US" dirty="0">
              <a:effectLst/>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4/2/2018 8:40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22343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D2E95-9E8E-43DF-8C23-5FE8184936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48720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4/2/2018 8:40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83705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1381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8B71BB-0257-4BFD-AD43-86D62CF45A31}" type="slidenum">
              <a:rPr lang="en-US" smtClean="0"/>
              <a:t>2</a:t>
            </a:fld>
            <a:endParaRPr lang="en-US"/>
          </a:p>
        </p:txBody>
      </p:sp>
    </p:spTree>
    <p:extLst>
      <p:ext uri="{BB962C8B-B14F-4D97-AF65-F5344CB8AC3E}">
        <p14:creationId xmlns:p14="http://schemas.microsoft.com/office/powerpoint/2010/main" val="22176279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1335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44956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2B9F62-CC03-4294-B282-BBEA7975C6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09944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2B9F62-CC03-4294-B282-BBEA7975C6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72899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Shape 3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3" name="Shape 373"/>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Tree>
    <p:extLst>
      <p:ext uri="{BB962C8B-B14F-4D97-AF65-F5344CB8AC3E}">
        <p14:creationId xmlns:p14="http://schemas.microsoft.com/office/powerpoint/2010/main" val="12706591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68549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8" name="Shape 378"/>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dirty="0"/>
          </a:p>
        </p:txBody>
      </p:sp>
    </p:spTree>
    <p:extLst>
      <p:ext uri="{BB962C8B-B14F-4D97-AF65-F5344CB8AC3E}">
        <p14:creationId xmlns:p14="http://schemas.microsoft.com/office/powerpoint/2010/main" val="6755400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80563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29</a:t>
            </a:fld>
            <a:endParaRPr lang="en-US" dirty="0"/>
          </a:p>
        </p:txBody>
      </p:sp>
    </p:spTree>
    <p:extLst>
      <p:ext uri="{BB962C8B-B14F-4D97-AF65-F5344CB8AC3E}">
        <p14:creationId xmlns:p14="http://schemas.microsoft.com/office/powerpoint/2010/main" val="3435064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2E0242-4CBE-4323-A5AC-A061F70CF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99241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30</a:t>
            </a:fld>
            <a:endParaRPr lang="en-US" dirty="0"/>
          </a:p>
        </p:txBody>
      </p:sp>
    </p:spTree>
    <p:extLst>
      <p:ext uri="{BB962C8B-B14F-4D97-AF65-F5344CB8AC3E}">
        <p14:creationId xmlns:p14="http://schemas.microsoft.com/office/powerpoint/2010/main" val="5434015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31</a:t>
            </a:fld>
            <a:endParaRPr lang="en-US" dirty="0"/>
          </a:p>
        </p:txBody>
      </p:sp>
    </p:spTree>
    <p:extLst>
      <p:ext uri="{BB962C8B-B14F-4D97-AF65-F5344CB8AC3E}">
        <p14:creationId xmlns:p14="http://schemas.microsoft.com/office/powerpoint/2010/main" val="29183998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84ABEE-72D2-4711-B507-13A06E438805}" type="slidenum">
              <a:rPr lang="en-US" smtClean="0"/>
              <a:t>32</a:t>
            </a:fld>
            <a:endParaRPr lang="en-US" dirty="0"/>
          </a:p>
        </p:txBody>
      </p:sp>
    </p:spTree>
    <p:extLst>
      <p:ext uri="{BB962C8B-B14F-4D97-AF65-F5344CB8AC3E}">
        <p14:creationId xmlns:p14="http://schemas.microsoft.com/office/powerpoint/2010/main" val="15729690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33</a:t>
            </a:fld>
            <a:endParaRPr lang="en-US" dirty="0"/>
          </a:p>
        </p:txBody>
      </p:sp>
    </p:spTree>
    <p:extLst>
      <p:ext uri="{BB962C8B-B14F-4D97-AF65-F5344CB8AC3E}">
        <p14:creationId xmlns:p14="http://schemas.microsoft.com/office/powerpoint/2010/main" val="34870404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01311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54684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2924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1934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00954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2951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2E0242-4CBE-4323-A5AC-A061F70CF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62382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2022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07789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68222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75110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0915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2E0242-4CBE-4323-A5AC-A061F70CF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3288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6</a:t>
            </a:fld>
            <a:endParaRPr lang="en-US" dirty="0"/>
          </a:p>
        </p:txBody>
      </p:sp>
    </p:spTree>
    <p:extLst>
      <p:ext uri="{BB962C8B-B14F-4D97-AF65-F5344CB8AC3E}">
        <p14:creationId xmlns:p14="http://schemas.microsoft.com/office/powerpoint/2010/main" val="894337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7</a:t>
            </a:fld>
            <a:endParaRPr lang="en-US" dirty="0"/>
          </a:p>
        </p:txBody>
      </p:sp>
    </p:spTree>
    <p:extLst>
      <p:ext uri="{BB962C8B-B14F-4D97-AF65-F5344CB8AC3E}">
        <p14:creationId xmlns:p14="http://schemas.microsoft.com/office/powerpoint/2010/main" val="2410632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it comes to ease of use, Spark again happens to be a lot better than Hadoop. Spark has </a:t>
            </a:r>
            <a:r>
              <a:rPr lang="en-US" sz="1200" b="0" i="0" u="sng" kern="1200" dirty="0">
                <a:solidFill>
                  <a:schemeClr val="tx1"/>
                </a:solidFill>
                <a:effectLst/>
                <a:latin typeface="+mn-lt"/>
                <a:ea typeface="+mn-ea"/>
                <a:cs typeface="+mn-cs"/>
                <a:hlinkClick r:id="rId3"/>
              </a:rPr>
              <a:t>APIs</a:t>
            </a:r>
            <a:r>
              <a:rPr lang="en-US" sz="1200" b="0" i="0" kern="1200" dirty="0">
                <a:solidFill>
                  <a:schemeClr val="tx1"/>
                </a:solidFill>
                <a:effectLst/>
                <a:latin typeface="+mn-lt"/>
                <a:ea typeface="+mn-ea"/>
                <a:cs typeface="+mn-cs"/>
              </a:rPr>
              <a:t> for several languages such as </a:t>
            </a:r>
            <a:r>
              <a:rPr lang="en-US" sz="1200" b="0" i="0" u="sng" kern="1200" dirty="0">
                <a:solidFill>
                  <a:schemeClr val="tx1"/>
                </a:solidFill>
                <a:effectLst/>
                <a:latin typeface="+mn-lt"/>
                <a:ea typeface="+mn-ea"/>
                <a:cs typeface="+mn-cs"/>
                <a:hlinkClick r:id="rId4"/>
              </a:rPr>
              <a:t>Scala</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5"/>
              </a:rPr>
              <a:t>Java</a:t>
            </a:r>
            <a:r>
              <a:rPr lang="en-US" sz="1200" b="0" i="0" kern="1200" dirty="0">
                <a:solidFill>
                  <a:schemeClr val="tx1"/>
                </a:solidFill>
                <a:effectLst/>
                <a:latin typeface="+mn-lt"/>
                <a:ea typeface="+mn-ea"/>
                <a:cs typeface="+mn-cs"/>
              </a:rPr>
              <a:t> and </a:t>
            </a:r>
            <a:r>
              <a:rPr lang="en-US" sz="1200" b="0" i="0" u="sng" kern="1200" dirty="0">
                <a:solidFill>
                  <a:schemeClr val="tx1"/>
                </a:solidFill>
                <a:effectLst/>
                <a:latin typeface="+mn-lt"/>
                <a:ea typeface="+mn-ea"/>
                <a:cs typeface="+mn-cs"/>
                <a:hlinkClick r:id="rId6"/>
              </a:rPr>
              <a:t>Python</a:t>
            </a:r>
            <a:r>
              <a:rPr lang="en-US" sz="1200" b="0" i="0" kern="1200" dirty="0">
                <a:solidFill>
                  <a:schemeClr val="tx1"/>
                </a:solidFill>
                <a:effectLst/>
                <a:latin typeface="+mn-lt"/>
                <a:ea typeface="+mn-ea"/>
                <a:cs typeface="+mn-cs"/>
              </a:rPr>
              <a:t>, besides having the likes of Spark </a:t>
            </a:r>
            <a:r>
              <a:rPr lang="en-US" sz="1200" b="0" i="0" u="sng" kern="1200" dirty="0">
                <a:solidFill>
                  <a:schemeClr val="tx1"/>
                </a:solidFill>
                <a:effectLst/>
                <a:latin typeface="+mn-lt"/>
                <a:ea typeface="+mn-ea"/>
                <a:cs typeface="+mn-cs"/>
                <a:hlinkClick r:id="rId7"/>
              </a:rPr>
              <a:t>SQL</a:t>
            </a:r>
            <a:r>
              <a:rPr lang="en-US" sz="1200" b="0" i="0" kern="1200" dirty="0">
                <a:solidFill>
                  <a:schemeClr val="tx1"/>
                </a:solidFill>
                <a:effectLst/>
                <a:latin typeface="+mn-lt"/>
                <a:ea typeface="+mn-ea"/>
                <a:cs typeface="+mn-cs"/>
              </a:rPr>
              <a:t>. It is relatively simple to write user-defined functions. It also happens to boast an interactive mode for running commands. Hadoop, on the other hand, is written in Java and has earned the reputation of being pretty difficult to program, although it does have tools that assist in the process. (To learn more about Spark, see </a:t>
            </a:r>
            <a:r>
              <a:rPr lang="en-US" sz="1200" b="0" i="0" u="sng" kern="1200" dirty="0">
                <a:solidFill>
                  <a:schemeClr val="tx1"/>
                </a:solidFill>
                <a:effectLst/>
                <a:latin typeface="+mn-lt"/>
                <a:ea typeface="+mn-ea"/>
                <a:cs typeface="+mn-cs"/>
                <a:hlinkClick r:id="rId8"/>
              </a:rPr>
              <a:t>How Apache Spark Helps Rapid Application Development</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In-Memory Technology</a:t>
            </a:r>
          </a:p>
          <a:p>
            <a:r>
              <a:rPr lang="en-US" sz="1200" b="0" i="0" kern="1200" dirty="0">
                <a:solidFill>
                  <a:schemeClr val="tx1"/>
                </a:solidFill>
                <a:effectLst/>
                <a:latin typeface="+mn-lt"/>
                <a:ea typeface="+mn-ea"/>
                <a:cs typeface="+mn-cs"/>
              </a:rPr>
              <a:t>One of the unique aspects of Apache Spark is its unique "in-memory" technology that allows it to be an extremely good data processing system. In this technology, Spark loads all of the data to the internal memory of the system and then unloads it on the disk later. This way, a user can save a part of the processed data on the internal memory and leave the remaining on the disk.</a:t>
            </a:r>
          </a:p>
          <a:p>
            <a:r>
              <a:rPr lang="en-US" sz="1200" b="0" i="0" kern="1200" dirty="0">
                <a:solidFill>
                  <a:schemeClr val="tx1"/>
                </a:solidFill>
                <a:effectLst/>
                <a:latin typeface="+mn-lt"/>
                <a:ea typeface="+mn-ea"/>
                <a:cs typeface="+mn-cs"/>
              </a:rPr>
              <a:t>Spark also has an innate ability to load necessary information to its core with the help of its </a:t>
            </a:r>
            <a:r>
              <a:rPr lang="en-US" sz="1200" b="0" i="0" u="sng" kern="1200" dirty="0">
                <a:solidFill>
                  <a:schemeClr val="tx1"/>
                </a:solidFill>
                <a:effectLst/>
                <a:latin typeface="+mn-lt"/>
                <a:ea typeface="+mn-ea"/>
                <a:cs typeface="+mn-cs"/>
                <a:hlinkClick r:id="rId9"/>
              </a:rPr>
              <a:t>machine </a:t>
            </a:r>
            <a:r>
              <a:rPr lang="en-US" sz="1200" b="0" i="0" u="sng" kern="1200" dirty="0" err="1">
                <a:solidFill>
                  <a:schemeClr val="tx1"/>
                </a:solidFill>
                <a:effectLst/>
                <a:latin typeface="+mn-lt"/>
                <a:ea typeface="+mn-ea"/>
                <a:cs typeface="+mn-cs"/>
                <a:hlinkClick r:id="rId9"/>
              </a:rPr>
              <a:t>learning</a:t>
            </a:r>
            <a:r>
              <a:rPr lang="en-US" sz="1200" b="0" i="0" kern="1200" dirty="0" err="1">
                <a:solidFill>
                  <a:schemeClr val="tx1"/>
                </a:solidFill>
                <a:effectLst/>
                <a:latin typeface="+mn-lt"/>
                <a:ea typeface="+mn-ea"/>
                <a:cs typeface="+mn-cs"/>
              </a:rPr>
              <a:t>algorithms</a:t>
            </a:r>
            <a:r>
              <a:rPr lang="en-US" sz="1200" b="0" i="0" kern="1200" dirty="0">
                <a:solidFill>
                  <a:schemeClr val="tx1"/>
                </a:solidFill>
                <a:effectLst/>
                <a:latin typeface="+mn-lt"/>
                <a:ea typeface="+mn-ea"/>
                <a:cs typeface="+mn-cs"/>
              </a:rPr>
              <a:t>. This allows it to be extremely fast.</a:t>
            </a:r>
          </a:p>
          <a:p>
            <a:r>
              <a:rPr lang="en-US" sz="1200" b="1" i="0" kern="1200" dirty="0">
                <a:solidFill>
                  <a:schemeClr val="tx1"/>
                </a:solidFill>
                <a:effectLst/>
                <a:latin typeface="+mn-lt"/>
                <a:ea typeface="+mn-ea"/>
                <a:cs typeface="+mn-cs"/>
              </a:rPr>
              <a:t>Spark’s Core</a:t>
            </a:r>
          </a:p>
          <a:p>
            <a:r>
              <a:rPr lang="en-US" sz="1200" b="0" i="0" kern="1200" dirty="0">
                <a:solidFill>
                  <a:schemeClr val="tx1"/>
                </a:solidFill>
                <a:effectLst/>
                <a:latin typeface="+mn-lt"/>
                <a:ea typeface="+mn-ea"/>
                <a:cs typeface="+mn-cs"/>
              </a:rPr>
              <a:t>Spark’s core manages several important functions like setting tasks and interactions as well as producing input/output operations. It can be said to be an RDD, or resilient distributed dataset. Basically, this happens to be a mix of data that is spread across several machines connected via a network. The transformation of this data is created by a four-step method, comprised of mapping the data, sorting it, reducing it and then finally, joining the data.</a:t>
            </a:r>
          </a:p>
          <a:p>
            <a:r>
              <a:rPr lang="en-US" sz="1200" b="0" i="0" kern="1200" dirty="0">
                <a:solidFill>
                  <a:schemeClr val="tx1"/>
                </a:solidFill>
                <a:effectLst/>
                <a:latin typeface="+mn-lt"/>
                <a:ea typeface="+mn-ea"/>
                <a:cs typeface="+mn-cs"/>
              </a:rPr>
              <a:t>Following this step is the release of the RDD, which is done with support from an API. This API is a union of three languages: Scala, Java and Python.</a:t>
            </a:r>
          </a:p>
          <a:p>
            <a:r>
              <a:rPr lang="en-US" sz="1200" b="1" i="0" kern="1200" dirty="0">
                <a:solidFill>
                  <a:schemeClr val="tx1"/>
                </a:solidFill>
                <a:effectLst/>
                <a:latin typeface="+mn-lt"/>
                <a:ea typeface="+mn-ea"/>
                <a:cs typeface="+mn-cs"/>
              </a:rPr>
              <a:t>Spark’s SQL</a:t>
            </a:r>
          </a:p>
          <a:p>
            <a:r>
              <a:rPr lang="en-US" sz="1200" b="0" i="0" kern="1200" dirty="0">
                <a:solidFill>
                  <a:schemeClr val="tx1"/>
                </a:solidFill>
                <a:effectLst/>
                <a:latin typeface="+mn-lt"/>
                <a:ea typeface="+mn-ea"/>
                <a:cs typeface="+mn-cs"/>
              </a:rPr>
              <a:t>Apache Spark’s SQL has a relatively new </a:t>
            </a:r>
            <a:r>
              <a:rPr lang="en-US" sz="1200" b="0" i="0" u="sng" kern="1200" dirty="0">
                <a:solidFill>
                  <a:schemeClr val="tx1"/>
                </a:solidFill>
                <a:effectLst/>
                <a:latin typeface="+mn-lt"/>
                <a:ea typeface="+mn-ea"/>
                <a:cs typeface="+mn-cs"/>
                <a:hlinkClick r:id="rId10"/>
              </a:rPr>
              <a:t>data management</a:t>
            </a:r>
            <a:r>
              <a:rPr lang="en-US" sz="1200" b="0" i="0" kern="1200" dirty="0">
                <a:solidFill>
                  <a:schemeClr val="tx1"/>
                </a:solidFill>
                <a:effectLst/>
                <a:latin typeface="+mn-lt"/>
                <a:ea typeface="+mn-ea"/>
                <a:cs typeface="+mn-cs"/>
              </a:rPr>
              <a:t> solution called </a:t>
            </a:r>
            <a:r>
              <a:rPr lang="en-US" sz="1200" b="0" i="0" kern="1200" dirty="0" err="1">
                <a:solidFill>
                  <a:schemeClr val="tx1"/>
                </a:solidFill>
                <a:effectLst/>
                <a:latin typeface="+mn-lt"/>
                <a:ea typeface="+mn-ea"/>
                <a:cs typeface="+mn-cs"/>
              </a:rPr>
              <a:t>SchemaRDD</a:t>
            </a:r>
            <a:r>
              <a:rPr lang="en-US" sz="1200" b="0" i="0" kern="1200" dirty="0">
                <a:solidFill>
                  <a:schemeClr val="tx1"/>
                </a:solidFill>
                <a:effectLst/>
                <a:latin typeface="+mn-lt"/>
                <a:ea typeface="+mn-ea"/>
                <a:cs typeface="+mn-cs"/>
              </a:rPr>
              <a:t>. This allows the arrangement of data into many levels and can also </a:t>
            </a:r>
            <a:r>
              <a:rPr lang="en-US" sz="1200" b="0" i="0" u="sng" kern="1200" dirty="0">
                <a:solidFill>
                  <a:schemeClr val="tx1"/>
                </a:solidFill>
                <a:effectLst/>
                <a:latin typeface="+mn-lt"/>
                <a:ea typeface="+mn-ea"/>
                <a:cs typeface="+mn-cs"/>
                <a:hlinkClick r:id="rId11"/>
              </a:rPr>
              <a:t>query</a:t>
            </a:r>
            <a:r>
              <a:rPr lang="en-US" sz="1200" b="0" i="0" kern="1200" dirty="0">
                <a:solidFill>
                  <a:schemeClr val="tx1"/>
                </a:solidFill>
                <a:effectLst/>
                <a:latin typeface="+mn-lt"/>
                <a:ea typeface="+mn-ea"/>
                <a:cs typeface="+mn-cs"/>
              </a:rPr>
              <a:t> data via a specific language.</a:t>
            </a:r>
          </a:p>
          <a:p>
            <a:r>
              <a:rPr lang="en-US" sz="1200" b="1" i="0" kern="1200" dirty="0" err="1">
                <a:solidFill>
                  <a:schemeClr val="tx1"/>
                </a:solidFill>
                <a:effectLst/>
                <a:latin typeface="+mn-lt"/>
                <a:ea typeface="+mn-ea"/>
                <a:cs typeface="+mn-cs"/>
              </a:rPr>
              <a:t>Graphx</a:t>
            </a:r>
            <a:r>
              <a:rPr lang="en-US" sz="1200" b="1" i="0" kern="1200" dirty="0">
                <a:solidFill>
                  <a:schemeClr val="tx1"/>
                </a:solidFill>
                <a:effectLst/>
                <a:latin typeface="+mn-lt"/>
                <a:ea typeface="+mn-ea"/>
                <a:cs typeface="+mn-cs"/>
              </a:rPr>
              <a:t> Service</a:t>
            </a:r>
          </a:p>
          <a:p>
            <a:r>
              <a:rPr lang="en-US" sz="1200" b="0" i="0" kern="1200" dirty="0">
                <a:solidFill>
                  <a:schemeClr val="tx1"/>
                </a:solidFill>
                <a:effectLst/>
                <a:latin typeface="+mn-lt"/>
                <a:ea typeface="+mn-ea"/>
                <a:cs typeface="+mn-cs"/>
              </a:rPr>
              <a:t>Apache Spark comes with the ability to process graphs or even information that is graphical in nature, thus enabling the easy analysis with a lot of precision.</a:t>
            </a:r>
          </a:p>
          <a:p>
            <a:r>
              <a:rPr lang="en-US" sz="1200" b="1" i="0" kern="1200" dirty="0">
                <a:solidFill>
                  <a:schemeClr val="tx1"/>
                </a:solidFill>
                <a:effectLst/>
                <a:latin typeface="+mn-lt"/>
                <a:ea typeface="+mn-ea"/>
                <a:cs typeface="+mn-cs"/>
              </a:rPr>
              <a:t>Streaming</a:t>
            </a:r>
          </a:p>
          <a:p>
            <a:r>
              <a:rPr lang="en-US" sz="1200" b="0" i="0" kern="1200" dirty="0">
                <a:solidFill>
                  <a:schemeClr val="tx1"/>
                </a:solidFill>
                <a:effectLst/>
                <a:latin typeface="+mn-lt"/>
                <a:ea typeface="+mn-ea"/>
                <a:cs typeface="+mn-cs"/>
              </a:rPr>
              <a:t>This is a prime part of Spark that allows it to stream large chunks of data with help from the core. It does so by breaking the large data into smaller </a:t>
            </a:r>
            <a:r>
              <a:rPr lang="en-US" sz="1200" b="0" i="0" u="sng" kern="1200" dirty="0">
                <a:solidFill>
                  <a:schemeClr val="tx1"/>
                </a:solidFill>
                <a:effectLst/>
                <a:latin typeface="+mn-lt"/>
                <a:ea typeface="+mn-ea"/>
                <a:cs typeface="+mn-cs"/>
                <a:hlinkClick r:id="rId12"/>
              </a:rPr>
              <a:t>packets</a:t>
            </a:r>
            <a:r>
              <a:rPr lang="en-US" sz="1200" b="0" i="0" kern="1200" dirty="0">
                <a:solidFill>
                  <a:schemeClr val="tx1"/>
                </a:solidFill>
                <a:effectLst/>
                <a:latin typeface="+mn-lt"/>
                <a:ea typeface="+mn-ea"/>
                <a:cs typeface="+mn-cs"/>
              </a:rPr>
              <a:t> and then transforming them, thereby accelerating the creation of the RDD.</a:t>
            </a:r>
          </a:p>
          <a:p>
            <a:r>
              <a:rPr lang="en-US" sz="1200" b="1" i="0" kern="1200" dirty="0" err="1">
                <a:solidFill>
                  <a:schemeClr val="tx1"/>
                </a:solidFill>
                <a:effectLst/>
                <a:latin typeface="+mn-lt"/>
                <a:ea typeface="+mn-ea"/>
                <a:cs typeface="+mn-cs"/>
              </a:rPr>
              <a:t>MLib</a:t>
            </a:r>
            <a:r>
              <a:rPr lang="en-US" sz="1200" b="1" i="0" kern="1200" dirty="0">
                <a:solidFill>
                  <a:schemeClr val="tx1"/>
                </a:solidFill>
                <a:effectLst/>
                <a:latin typeface="+mn-lt"/>
                <a:ea typeface="+mn-ea"/>
                <a:cs typeface="+mn-cs"/>
              </a:rPr>
              <a:t> – Machine Learning Library</a:t>
            </a:r>
          </a:p>
          <a:p>
            <a:r>
              <a:rPr lang="en-US" sz="1200" b="0" i="0" kern="1200" dirty="0">
                <a:solidFill>
                  <a:schemeClr val="tx1"/>
                </a:solidFill>
                <a:effectLst/>
                <a:latin typeface="+mn-lt"/>
                <a:ea typeface="+mn-ea"/>
                <a:cs typeface="+mn-cs"/>
              </a:rPr>
              <a:t>Apache Spark has the </a:t>
            </a:r>
            <a:r>
              <a:rPr lang="en-US" sz="1200" b="0" i="0" kern="1200" dirty="0" err="1">
                <a:solidFill>
                  <a:schemeClr val="tx1"/>
                </a:solidFill>
                <a:effectLst/>
                <a:latin typeface="+mn-lt"/>
                <a:ea typeface="+mn-ea"/>
                <a:cs typeface="+mn-cs"/>
              </a:rPr>
              <a:t>MLib</a:t>
            </a:r>
            <a:r>
              <a:rPr lang="en-US" sz="1200" b="0" i="0" kern="1200" dirty="0">
                <a:solidFill>
                  <a:schemeClr val="tx1"/>
                </a:solidFill>
                <a:effectLst/>
                <a:latin typeface="+mn-lt"/>
                <a:ea typeface="+mn-ea"/>
                <a:cs typeface="+mn-cs"/>
              </a:rPr>
              <a:t>, which is a framework meant for structured machine learning. It is also predominantly faster in implementation than Hadoop. </a:t>
            </a:r>
            <a:r>
              <a:rPr lang="en-US" sz="1200" b="0" i="0" kern="1200" dirty="0" err="1">
                <a:solidFill>
                  <a:schemeClr val="tx1"/>
                </a:solidFill>
                <a:effectLst/>
                <a:latin typeface="+mn-lt"/>
                <a:ea typeface="+mn-ea"/>
                <a:cs typeface="+mn-cs"/>
              </a:rPr>
              <a:t>MLib</a:t>
            </a:r>
            <a:r>
              <a:rPr lang="en-US" sz="1200" b="0" i="0" kern="1200" dirty="0">
                <a:solidFill>
                  <a:schemeClr val="tx1"/>
                </a:solidFill>
                <a:effectLst/>
                <a:latin typeface="+mn-lt"/>
                <a:ea typeface="+mn-ea"/>
                <a:cs typeface="+mn-cs"/>
              </a:rPr>
              <a:t> is also capable of solving several problems, such as statistical reading, data sampling and premise testing, to name a few.</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6864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9</a:t>
            </a:fld>
            <a:endParaRPr lang="en-US" dirty="0"/>
          </a:p>
        </p:txBody>
      </p:sp>
    </p:spTree>
    <p:extLst>
      <p:ext uri="{BB962C8B-B14F-4D97-AF65-F5344CB8AC3E}">
        <p14:creationId xmlns:p14="http://schemas.microsoft.com/office/powerpoint/2010/main" val="41851800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6.emf"/><Relationship Id="rId4" Type="http://schemas.openxmlformats.org/officeDocument/2006/relationships/oleObject" Target="../embeddings/oleObject1.bin"/></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5666730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589031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873285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080" indent="0">
              <a:buNone/>
              <a:defRPr/>
            </a:lvl2pPr>
            <a:lvl3pPr marL="560134" indent="0">
              <a:buNone/>
              <a:defRPr/>
            </a:lvl3pPr>
            <a:lvl4pPr marL="784187" indent="0">
              <a:buNone/>
              <a:defRPr/>
            </a:lvl4pPr>
            <a:lvl5pPr marL="1008241" indent="0">
              <a:buNone/>
              <a:defRPr/>
            </a:lvl5pPr>
          </a:lstStyle>
          <a:p>
            <a:pPr lvl="0"/>
            <a:r>
              <a:rPr lang="en-US"/>
              <a:t>Edit Master text styles</a:t>
            </a:r>
          </a:p>
        </p:txBody>
      </p:sp>
    </p:spTree>
    <p:extLst>
      <p:ext uri="{BB962C8B-B14F-4D97-AF65-F5344CB8AC3E}">
        <p14:creationId xmlns:p14="http://schemas.microsoft.com/office/powerpoint/2010/main" val="17081033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887516-5404-4D65-815F-4D6F8F24CA8B}"/>
              </a:ext>
            </a:extLst>
          </p:cNvPr>
          <p:cNvSpPr/>
          <p:nvPr userDrawn="1"/>
        </p:nvSpPr>
        <p:spPr>
          <a:xfrm>
            <a:off x="6096000" y="0"/>
            <a:ext cx="6096000" cy="6858000"/>
          </a:xfrm>
          <a:prstGeom prst="rect">
            <a:avLst/>
          </a:prstGeom>
          <a:solidFill>
            <a:schemeClr val="tx2">
              <a:alpha val="7000"/>
            </a:schemeClr>
          </a:solidFill>
          <a:ln w="12700" cap="flat" cmpd="sng" algn="ctr">
            <a:noFill/>
            <a:prstDash val="solid"/>
            <a:miter lim="800000"/>
          </a:ln>
          <a:effectLst/>
        </p:spPr>
        <p:txBody>
          <a:bodyPr rtlCol="0" anchor="ctr"/>
          <a:lstStyle/>
          <a:p>
            <a:pPr algn="ctr" defTabSz="914225">
              <a:defRPr/>
            </a:pPr>
            <a:endParaRPr lang="en-US" sz="1800" kern="0" dirty="0">
              <a:solidFill>
                <a:prstClr val="white"/>
              </a:solidFill>
              <a:latin typeface="Segoe UI"/>
            </a:endParaRPr>
          </a:p>
        </p:txBody>
      </p:sp>
      <p:sp>
        <p:nvSpPr>
          <p:cNvPr id="4" name="Title 3">
            <a:extLst>
              <a:ext uri="{FF2B5EF4-FFF2-40B4-BE49-F238E27FC236}">
                <a16:creationId xmlns:a16="http://schemas.microsoft.com/office/drawing/2014/main" id="{5EAA577C-AA69-440E-93ED-785F0922E8D8}"/>
              </a:ext>
            </a:extLst>
          </p:cNvPr>
          <p:cNvSpPr>
            <a:spLocks noGrp="1"/>
          </p:cNvSpPr>
          <p:nvPr>
            <p:ph type="title"/>
          </p:nvPr>
        </p:nvSpPr>
        <p:spPr>
          <a:xfrm>
            <a:off x="6365241" y="289513"/>
            <a:ext cx="5294286" cy="899665"/>
          </a:xfrm>
        </p:spPr>
        <p:txBody>
          <a:bodyPr/>
          <a:lstStyle>
            <a:lvl1pPr>
              <a:defRPr sz="3921">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80E1E1A-D76F-4736-84AB-EA6B84743634}"/>
              </a:ext>
            </a:extLst>
          </p:cNvPr>
          <p:cNvSpPr>
            <a:spLocks noGrp="1"/>
          </p:cNvSpPr>
          <p:nvPr>
            <p:ph type="body" sz="quarter" idx="10"/>
          </p:nvPr>
        </p:nvSpPr>
        <p:spPr>
          <a:xfrm>
            <a:off x="6365241" y="1747838"/>
            <a:ext cx="5294285" cy="395814"/>
          </a:xfrm>
        </p:spPr>
        <p:txBody>
          <a:bodyPr/>
          <a:lstStyle>
            <a:lvl1pPr marL="0" marR="0" indent="0" algn="l" defTabSz="914225" rtl="0" eaLnBrk="1" fontAlgn="auto" latinLnBrk="0" hangingPunct="1">
              <a:lnSpc>
                <a:spcPct val="100000"/>
              </a:lnSpc>
              <a:spcBef>
                <a:spcPts val="1400"/>
              </a:spcBef>
              <a:spcAft>
                <a:spcPts val="2400"/>
              </a:spcAft>
              <a:buClrTx/>
              <a:buSzPct val="90000"/>
              <a:buFont typeface="Arial" pitchFamily="34" charset="0"/>
              <a:buNone/>
              <a:tabLst/>
              <a:defRPr lang="en-US" sz="1372" kern="1200" spc="98" baseline="0" dirty="0" smtClean="0">
                <a:solidFill>
                  <a:schemeClr val="tx1"/>
                </a:solidFill>
                <a:latin typeface="Segoe UI Semilight" charset="0"/>
                <a:ea typeface="Segoe UI Semilight" charset="0"/>
                <a:cs typeface="Segoe UI Semilight" charset="0"/>
              </a:defRPr>
            </a:lvl1pPr>
          </a:lstStyle>
          <a:p>
            <a:pPr lvl="0"/>
            <a:r>
              <a:rPr lang="en-US" dirty="0"/>
              <a:t>Edit Master text styles</a:t>
            </a:r>
          </a:p>
        </p:txBody>
      </p:sp>
    </p:spTree>
    <p:extLst>
      <p:ext uri="{BB962C8B-B14F-4D97-AF65-F5344CB8AC3E}">
        <p14:creationId xmlns:p14="http://schemas.microsoft.com/office/powerpoint/2010/main" val="408038871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E3F1-5A51-4B35-B9B4-F3830936881D}"/>
              </a:ext>
            </a:extLst>
          </p:cNvPr>
          <p:cNvSpPr>
            <a:spLocks noGrp="1"/>
          </p:cNvSpPr>
          <p:nvPr>
            <p:ph type="title"/>
          </p:nvPr>
        </p:nvSpPr>
        <p:spPr>
          <a:xfrm>
            <a:off x="5503216" y="289513"/>
            <a:ext cx="6421864" cy="899665"/>
          </a:xfrm>
        </p:spPr>
        <p:txBody>
          <a:bodyPr/>
          <a:lstStyle>
            <a:lvl1pPr>
              <a:defRPr lang="en-US" sz="3529" b="0" kern="1200" cap="none" spc="-100" baseline="0" dirty="0">
                <a:ln w="3175">
                  <a:noFill/>
                </a:ln>
                <a:solidFill>
                  <a:schemeClr val="tx2"/>
                </a:solidFill>
                <a:effectLst/>
                <a:latin typeface="+mj-lt"/>
                <a:ea typeface="+mn-ea"/>
                <a:cs typeface="Segoe UI" pitchFamily="34" charset="0"/>
              </a:defRPr>
            </a:lvl1pPr>
          </a:lstStyle>
          <a:p>
            <a:r>
              <a:rPr lang="en-US" dirty="0"/>
              <a:t>Click to edit Master title style</a:t>
            </a:r>
          </a:p>
        </p:txBody>
      </p:sp>
      <p:sp>
        <p:nvSpPr>
          <p:cNvPr id="11" name="Picture Placeholder 10">
            <a:extLst>
              <a:ext uri="{FF2B5EF4-FFF2-40B4-BE49-F238E27FC236}">
                <a16:creationId xmlns:a16="http://schemas.microsoft.com/office/drawing/2014/main" id="{602D8466-407C-4220-B6A8-8C189F42E00B}"/>
              </a:ext>
            </a:extLst>
          </p:cNvPr>
          <p:cNvSpPr>
            <a:spLocks noGrp="1"/>
          </p:cNvSpPr>
          <p:nvPr userDrawn="1">
            <p:ph type="pic" sz="quarter" idx="10"/>
          </p:nvPr>
        </p:nvSpPr>
        <p:spPr>
          <a:xfrm>
            <a:off x="1" y="0"/>
            <a:ext cx="5302440" cy="6858000"/>
          </a:xfrm>
        </p:spPr>
        <p:txBody>
          <a:bodyPr/>
          <a:lstStyle/>
          <a:p>
            <a:endParaRPr lang="en-US"/>
          </a:p>
        </p:txBody>
      </p:sp>
      <p:sp>
        <p:nvSpPr>
          <p:cNvPr id="13" name="Text Placeholder 12">
            <a:extLst>
              <a:ext uri="{FF2B5EF4-FFF2-40B4-BE49-F238E27FC236}">
                <a16:creationId xmlns:a16="http://schemas.microsoft.com/office/drawing/2014/main" id="{082284D3-DBDC-495E-984E-DA902FB7BBCA}"/>
              </a:ext>
            </a:extLst>
          </p:cNvPr>
          <p:cNvSpPr>
            <a:spLocks noGrp="1"/>
          </p:cNvSpPr>
          <p:nvPr>
            <p:ph type="body" sz="quarter" idx="11"/>
          </p:nvPr>
        </p:nvSpPr>
        <p:spPr>
          <a:xfrm>
            <a:off x="5503217" y="1661166"/>
            <a:ext cx="6421863" cy="817794"/>
          </a:xfrm>
        </p:spPr>
        <p:txBody>
          <a:bodyPr/>
          <a:lstStyle>
            <a:lvl1pPr marL="0" indent="0">
              <a:spcBef>
                <a:spcPts val="1765"/>
              </a:spcBef>
              <a:spcAft>
                <a:spcPts val="588"/>
              </a:spcAft>
              <a:buNone/>
              <a:defRPr sz="1961">
                <a:solidFill>
                  <a:schemeClr val="tx2"/>
                </a:solidFill>
              </a:defRPr>
            </a:lvl1pPr>
            <a:lvl2pPr marL="0" indent="0">
              <a:lnSpc>
                <a:spcPct val="100000"/>
              </a:lnSpc>
              <a:spcAft>
                <a:spcPts val="588"/>
              </a:spcAft>
              <a:buNone/>
              <a:defRPr lang="en-US" sz="1568" kern="1200" spc="88" baseline="0" dirty="0" smtClean="0">
                <a:solidFill>
                  <a:schemeClr val="tx1"/>
                </a:solidFill>
                <a:latin typeface="Segoe UI Semilight" charset="0"/>
                <a:ea typeface="Segoe UI Semilight" charset="0"/>
                <a:cs typeface="Segoe UI Semilight" charset="0"/>
              </a:defRPr>
            </a:lvl2pPr>
            <a:lvl3pPr>
              <a:defRPr sz="1176"/>
            </a:lvl3pPr>
            <a:lvl4pPr>
              <a:defRPr sz="1078"/>
            </a:lvl4pPr>
            <a:lvl5pPr>
              <a:defRPr sz="1078"/>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13003620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CD934D-D19B-459D-8517-C593E83402E3}"/>
              </a:ext>
            </a:extLst>
          </p:cNvPr>
          <p:cNvSpPr/>
          <p:nvPr userDrawn="1"/>
        </p:nvSpPr>
        <p:spPr bwMode="auto">
          <a:xfrm>
            <a:off x="-1" y="0"/>
            <a:ext cx="4944533"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a:extLst>
              <a:ext uri="{FF2B5EF4-FFF2-40B4-BE49-F238E27FC236}">
                <a16:creationId xmlns:a16="http://schemas.microsoft.com/office/drawing/2014/main" id="{FABFFFD4-D3B4-4252-95D9-B98FB438461A}"/>
              </a:ext>
            </a:extLst>
          </p:cNvPr>
          <p:cNvSpPr>
            <a:spLocks noGrp="1"/>
          </p:cNvSpPr>
          <p:nvPr>
            <p:ph type="title"/>
          </p:nvPr>
        </p:nvSpPr>
        <p:spPr>
          <a:xfrm>
            <a:off x="162764" y="156952"/>
            <a:ext cx="4648722" cy="1592480"/>
          </a:xfrm>
          <a:noFill/>
        </p:spPr>
        <p:txBody>
          <a:bodyPr vert="horz" wrap="square" lIns="146304" tIns="91440" rIns="146304" bIns="91440" rtlCol="0" anchor="t">
            <a:noAutofit/>
          </a:bodyPr>
          <a:lstStyle>
            <a:lvl1pPr>
              <a:defRPr kumimoji="0" lang="en-US" sz="2200" i="0" u="none" strike="noStrike" cap="all" spc="300" normalizeH="0">
                <a:solidFill>
                  <a:srgbClr val="FFFFFF"/>
                </a:solidFill>
                <a:uLnTx/>
                <a:uFillTx/>
                <a:latin typeface="Segoe UI Semilight" charset="0"/>
                <a:ea typeface="Segoe UI Semilight" charset="0"/>
                <a:cs typeface="Segoe UI Semilight" charset="0"/>
              </a:defRPr>
            </a:lvl1pPr>
          </a:lstStyle>
          <a:p>
            <a:pPr marL="0" marR="0" lvl="0" indent="0" defTabSz="914367" fontAlgn="auto">
              <a:lnSpc>
                <a:spcPct val="100000"/>
              </a:lnSpc>
              <a:spcAft>
                <a:spcPts val="0"/>
              </a:spcAft>
              <a:buClrTx/>
              <a:buSzTx/>
              <a:buFontTx/>
              <a:tabLst/>
            </a:pPr>
            <a:r>
              <a:rPr lang="en-US" dirty="0"/>
              <a:t>Click to edit Master title style</a:t>
            </a:r>
          </a:p>
        </p:txBody>
      </p:sp>
      <p:sp>
        <p:nvSpPr>
          <p:cNvPr id="10" name="Text Placeholder 9">
            <a:extLst>
              <a:ext uri="{FF2B5EF4-FFF2-40B4-BE49-F238E27FC236}">
                <a16:creationId xmlns:a16="http://schemas.microsoft.com/office/drawing/2014/main" id="{E962C0FC-9202-4B12-A4AE-85A64FB92469}"/>
              </a:ext>
            </a:extLst>
          </p:cNvPr>
          <p:cNvSpPr>
            <a:spLocks noGrp="1"/>
          </p:cNvSpPr>
          <p:nvPr>
            <p:ph type="body" sz="quarter" idx="11"/>
          </p:nvPr>
        </p:nvSpPr>
        <p:spPr>
          <a:xfrm>
            <a:off x="162764" y="2060310"/>
            <a:ext cx="4648722" cy="4268132"/>
          </a:xfrm>
        </p:spPr>
        <p:txBody>
          <a:bodyPr lIns="91440" tIns="45720" rIns="91440" bIns="45720"/>
          <a:lstStyle>
            <a:lvl1pPr marL="0" indent="0">
              <a:spcBef>
                <a:spcPts val="1200"/>
              </a:spcBef>
              <a:buNone/>
              <a:defRPr sz="1200">
                <a:solidFill>
                  <a:schemeClr val="bg1"/>
                </a:solidFill>
                <a:latin typeface="Segoe UI Semibold" panose="020B0702040204020203" pitchFamily="34" charset="0"/>
                <a:cs typeface="Segoe UI Semibold" panose="020B0702040204020203" pitchFamily="34" charset="0"/>
              </a:defRPr>
            </a:lvl1pPr>
            <a:lvl2pPr marL="173038" indent="-115888">
              <a:defRPr sz="1200">
                <a:solidFill>
                  <a:schemeClr val="bg1"/>
                </a:solidFill>
              </a:defRPr>
            </a:lvl2pPr>
            <a:lvl3pPr marL="400050" indent="-115888">
              <a:defRPr sz="1100">
                <a:solidFill>
                  <a:schemeClr val="bg1"/>
                </a:solidFill>
              </a:defRPr>
            </a:lvl3pPr>
            <a:lvl4pPr marL="800100" indent="-223838">
              <a:defRPr sz="1050">
                <a:solidFill>
                  <a:schemeClr val="bg1"/>
                </a:solidFill>
              </a:defRPr>
            </a:lvl4pPr>
            <a:lvl5pPr marL="1028700" indent="-223838">
              <a:defRPr sz="105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717733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704911"/>
            <a:ext cx="11653523" cy="849463"/>
          </a:xfrm>
          <a:noFill/>
        </p:spPr>
        <p:txBody>
          <a:bodyPr tIns="91440" bIns="91440" anchor="ctr" anchorCtr="0">
            <a:spAutoFit/>
          </a:bodyPr>
          <a:lstStyle>
            <a:lvl1pPr>
              <a:defRPr sz="4800" cap="all" spc="8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044172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732115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Closing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7121EF-EC1D-4673-87A0-44E37FA2579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524" t="10319" r="5524" b="10319"/>
          <a:stretch/>
        </p:blipFill>
        <p:spPr>
          <a:xfrm>
            <a:off x="0" y="2656114"/>
            <a:ext cx="4206970" cy="1682300"/>
          </a:xfrm>
          <a:prstGeom prst="rect">
            <a:avLst/>
          </a:prstGeom>
        </p:spPr>
      </p:pic>
      <p:sp>
        <p:nvSpPr>
          <p:cNvPr id="4" name="TextBox 3"/>
          <p:cNvSpPr txBox="1">
            <a:spLocks noChangeArrowheads="1"/>
          </p:cNvSpPr>
          <p:nvPr userDrawn="1"/>
        </p:nvSpPr>
        <p:spPr bwMode="auto">
          <a:xfrm>
            <a:off x="266127" y="5819469"/>
            <a:ext cx="11659748" cy="888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9234" tIns="143389" rIns="179234" bIns="14338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154" fontAlgn="base">
              <a:lnSpc>
                <a:spcPts val="1174"/>
              </a:lnSpc>
              <a:spcBef>
                <a:spcPct val="0"/>
              </a:spcBef>
              <a:spcAft>
                <a:spcPct val="0"/>
              </a:spcAft>
            </a:pPr>
            <a:r>
              <a:rPr lang="en-US" sz="980" dirty="0">
                <a:solidFill>
                  <a:srgbClr val="FFFFFF"/>
                </a:solidFill>
              </a:rPr>
              <a:t>© 2017 Microsoft Corporation. All rights reserved. Microsoft, Windows, and other product names are or may be registered trademarks and/or trademarks in the U.S. and/or other countries.</a:t>
            </a:r>
          </a:p>
          <a:p>
            <a:pPr defTabSz="913154" fontAlgn="base">
              <a:lnSpc>
                <a:spcPts val="1174"/>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154" fontAlgn="base">
              <a:lnSpc>
                <a:spcPts val="1174"/>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154" fontAlgn="base">
              <a:lnSpc>
                <a:spcPts val="1174"/>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254093469"/>
      </p:ext>
    </p:extLst>
  </p:cSld>
  <p:clrMapOvr>
    <a:overrideClrMapping bg1="dk1" tx1="lt1" bg2="dk2" tx2="lt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05" name="Group 104"/>
          <p:cNvGrpSpPr>
            <a:grpSpLocks noChangeAspect="1"/>
          </p:cNvGrpSpPr>
          <p:nvPr userDrawn="1"/>
        </p:nvGrpSpPr>
        <p:grpSpPr bwMode="gray">
          <a:xfrm>
            <a:off x="5675128" y="4141867"/>
            <a:ext cx="6516872" cy="2716134"/>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814864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04" name="Group 103"/>
          <p:cNvGrpSpPr>
            <a:grpSpLocks noChangeAspect="1"/>
          </p:cNvGrpSpPr>
          <p:nvPr userDrawn="1"/>
        </p:nvGrpSpPr>
        <p:grpSpPr bwMode="gray">
          <a:xfrm>
            <a:off x="5675128" y="4141867"/>
            <a:ext cx="6516872" cy="2716134"/>
            <a:chOff x="5788926" y="4224320"/>
            <a:chExt cx="6647549" cy="2770205"/>
          </a:xfrm>
        </p:grpSpPr>
        <p:sp>
          <p:nvSpPr>
            <p:cNvPr id="105" name="Freeform: Shape 104"/>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2"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0"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1"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2"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03058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8135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105" name="Group 104"/>
          <p:cNvGrpSpPr>
            <a:grpSpLocks noChangeAspect="1"/>
          </p:cNvGrpSpPr>
          <p:nvPr userDrawn="1"/>
        </p:nvGrpSpPr>
        <p:grpSpPr bwMode="gray">
          <a:xfrm>
            <a:off x="5675128" y="4141867"/>
            <a:ext cx="6516872" cy="2716134"/>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9"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1"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3"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1"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6"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2"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9"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921670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269551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88052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25121608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9382610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279153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17869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90446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4425230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19730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5371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36079378"/>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20571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25330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974706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27518001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772960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99000"/>
                    </a14:imgEffect>
                  </a14:imgLayer>
                </a14:imgProps>
              </a:ex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6489606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spTree>
    <p:extLst>
      <p:ext uri="{BB962C8B-B14F-4D97-AF65-F5344CB8AC3E}">
        <p14:creationId xmlns:p14="http://schemas.microsoft.com/office/powerpoint/2010/main" val="98958876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4"/>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493305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101970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47604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6343807"/>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1685089"/>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393529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812577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193318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7782840"/>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5261364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EE01251-1F2C-4A44-BC63-0FD8C1CC2632}"/>
              </a:ext>
            </a:extLst>
          </p:cNvPr>
          <p:cNvSpPr>
            <a:spLocks noGrp="1"/>
          </p:cNvSpPr>
          <p:nvPr>
            <p:ph type="title"/>
            <p:extLst/>
          </p:nvPr>
        </p:nvSpPr>
        <p:spPr>
          <a:xfrm>
            <a:off x="269239" y="2638808"/>
            <a:ext cx="11653523" cy="932563"/>
          </a:xfrm>
        </p:spPr>
        <p:txBody>
          <a:bodyPr/>
          <a:lstStyle>
            <a:lvl1pPr>
              <a:defRPr/>
            </a:lvl1pPr>
          </a:lstStyle>
          <a:p>
            <a:pPr algn="ctr"/>
            <a:r>
              <a:rPr lang="en-US" sz="5400" dirty="0"/>
              <a:t>Click to edit Master title style</a:t>
            </a:r>
          </a:p>
        </p:txBody>
      </p:sp>
    </p:spTree>
    <p:extLst>
      <p:ext uri="{BB962C8B-B14F-4D97-AF65-F5344CB8AC3E}">
        <p14:creationId xmlns:p14="http://schemas.microsoft.com/office/powerpoint/2010/main" val="1555303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4525970-B167-4135-A23D-204633B6093D}"/>
              </a:ext>
            </a:extLst>
          </p:cNvPr>
          <p:cNvSpPr/>
          <p:nvPr userDrawn="1"/>
        </p:nvSpPr>
        <p:spPr>
          <a:xfrm>
            <a:off x="613458" y="3239351"/>
            <a:ext cx="1431995" cy="535531"/>
          </a:xfrm>
          <a:prstGeom prst="rect">
            <a:avLst/>
          </a:prstGeom>
        </p:spPr>
        <p:txBody>
          <a:bodyPr wrap="none" lIns="146304" rIns="146304">
            <a:spAutoFit/>
          </a:bodyPr>
          <a:lstStyle/>
          <a:p>
            <a:pPr lvl="0" defTabSz="914016">
              <a:lnSpc>
                <a:spcPct val="90000"/>
              </a:lnSpc>
              <a:spcBef>
                <a:spcPct val="20000"/>
              </a:spcBef>
              <a:buSzPct val="90000"/>
              <a:defRPr/>
            </a:pPr>
            <a:r>
              <a:rPr lang="en-US" sz="3200" dirty="0">
                <a:solidFill>
                  <a:srgbClr val="FFFFFF"/>
                </a:solidFill>
                <a:latin typeface="Segoe UI Light"/>
              </a:rPr>
              <a:t>DEMO</a:t>
            </a:r>
          </a:p>
        </p:txBody>
      </p:sp>
      <p:sp>
        <p:nvSpPr>
          <p:cNvPr id="5" name="Title 4">
            <a:extLst>
              <a:ext uri="{FF2B5EF4-FFF2-40B4-BE49-F238E27FC236}">
                <a16:creationId xmlns:a16="http://schemas.microsoft.com/office/drawing/2014/main" id="{A7848BCF-E761-4EB7-ADF2-D442D94798EE}"/>
              </a:ext>
            </a:extLst>
          </p:cNvPr>
          <p:cNvSpPr>
            <a:spLocks noGrp="1"/>
          </p:cNvSpPr>
          <p:nvPr>
            <p:ph type="title"/>
          </p:nvPr>
        </p:nvSpPr>
        <p:spPr>
          <a:xfrm>
            <a:off x="613458" y="3774882"/>
            <a:ext cx="10967404" cy="899665"/>
          </a:xfrm>
        </p:spPr>
        <p:txBody>
          <a:bodyPr/>
          <a:lstStyle>
            <a:lvl1pPr>
              <a:defRPr>
                <a:latin typeface="Segoe UI Semilight" panose="020B0402040204020203" pitchFamily="34" charset="0"/>
                <a:cs typeface="Segoe UI Semilight" panose="020B0402040204020203" pitchFamily="34" charset="0"/>
              </a:defRPr>
            </a:lvl1pPr>
          </a:lstStyle>
          <a:p>
            <a:r>
              <a:rPr lang="en-US" dirty="0"/>
              <a:t>Click to edit Master title style</a:t>
            </a:r>
          </a:p>
        </p:txBody>
      </p:sp>
    </p:spTree>
    <p:extLst>
      <p:ext uri="{BB962C8B-B14F-4D97-AF65-F5344CB8AC3E}">
        <p14:creationId xmlns:p14="http://schemas.microsoft.com/office/powerpoint/2010/main" val="1583956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638241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2428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33815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lumMod val="50000"/>
          </a:schemeClr>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679191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cap="none" spc="-98"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073438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2453204890"/>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Only blue centere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619444"/>
          </a:xfrm>
        </p:spPr>
        <p:txBody>
          <a:bodyPr/>
          <a:lstStyle>
            <a:lvl1pPr algn="ctr">
              <a:defRPr lang="en-US" sz="2400" b="0" kern="1200" cap="all" spc="800" baseline="0" dirty="0">
                <a:ln w="3175">
                  <a:noFill/>
                </a:ln>
                <a:solidFill>
                  <a:schemeClr val="tx2"/>
                </a:solidFill>
                <a:effectLst/>
                <a:latin typeface="+mn-lt"/>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1939801886"/>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375761"/>
          </a:xfrm>
        </p:spPr>
        <p:txBody>
          <a:bodyPr>
            <a:spAutoFit/>
          </a:bodyPr>
          <a:lstStyle>
            <a:lvl1pPr>
              <a:defRPr sz="2000"/>
            </a:lvl1pPr>
            <a:lvl2pPr>
              <a:defRPr sz="1600"/>
            </a:lvl2pPr>
            <a:lvl3pPr>
              <a:defRPr sz="14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456044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dirty="0"/>
              <a:t>Edit Master text styles</a:t>
            </a:r>
          </a:p>
          <a:p>
            <a:pPr lvl="1"/>
            <a:r>
              <a:rPr lang="en-US" dirty="0"/>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58473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258273"/>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962719"/>
            <a:ext cx="11653523" cy="932563"/>
          </a:xfrm>
          <a:noFill/>
        </p:spPr>
        <p:txBody>
          <a:bodyPr tIns="91440" bIns="91440" anchor="ctr" anchorCtr="0">
            <a:spAutoFit/>
          </a:bodyPr>
          <a:lstStyle>
            <a:lvl1pPr>
              <a:defRPr sz="5400" spc="-98" baseline="0">
                <a:gradFill>
                  <a:gsLst>
                    <a:gs pos="100000">
                      <a:schemeClr val="tx1"/>
                    </a:gs>
                    <a:gs pos="0">
                      <a:schemeClr val="tx1"/>
                    </a:gs>
                  </a:gsLst>
                  <a:lin ang="5400000" scaled="0"/>
                </a:gradFill>
                <a:latin typeface="+mj-lt"/>
              </a:defRPr>
            </a:lvl1pPr>
          </a:lstStyle>
          <a:p>
            <a:r>
              <a:rPr lang="en-US" dirty="0"/>
              <a:t>Section title</a:t>
            </a:r>
          </a:p>
        </p:txBody>
      </p:sp>
    </p:spTree>
    <p:extLst>
      <p:ext uri="{BB962C8B-B14F-4D97-AF65-F5344CB8AC3E}">
        <p14:creationId xmlns:p14="http://schemas.microsoft.com/office/powerpoint/2010/main" val="64471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951639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ENTERED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B69365-B741-4E17-A9F6-2F9D819B1A50}"/>
              </a:ext>
            </a:extLst>
          </p:cNvPr>
          <p:cNvSpPr>
            <a:spLocks noGrp="1"/>
          </p:cNvSpPr>
          <p:nvPr>
            <p:ph type="title"/>
          </p:nvPr>
        </p:nvSpPr>
        <p:spPr/>
        <p:txBody>
          <a:bodyPr/>
          <a:lstStyle>
            <a:lvl1pPr marL="0" algn="ctr" defTabSz="914102" rtl="0" eaLnBrk="1" fontAlgn="base" latinLnBrk="0" hangingPunct="1">
              <a:lnSpc>
                <a:spcPct val="90000"/>
              </a:lnSpc>
              <a:spcBef>
                <a:spcPct val="0"/>
              </a:spcBef>
              <a:spcAft>
                <a:spcPct val="0"/>
              </a:spcAft>
              <a:buNone/>
              <a:defRPr lang="en-US" sz="2400" b="0" kern="1200" cap="all" spc="800" baseline="0" dirty="0" smtClean="0">
                <a:ln w="3175">
                  <a:noFill/>
                </a:ln>
                <a:solidFill>
                  <a:srgbClr val="0078D7"/>
                </a:solidFill>
                <a:effectLst/>
                <a:latin typeface="+mj-lt"/>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160938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Closing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7121EF-EC1D-4673-87A0-44E37FA2579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524" t="10319" r="5524" b="10319"/>
          <a:stretch/>
        </p:blipFill>
        <p:spPr>
          <a:xfrm>
            <a:off x="0" y="2656114"/>
            <a:ext cx="4206970" cy="1682300"/>
          </a:xfrm>
          <a:prstGeom prst="rect">
            <a:avLst/>
          </a:prstGeom>
        </p:spPr>
      </p:pic>
      <p:sp>
        <p:nvSpPr>
          <p:cNvPr id="4" name="TextBox 3"/>
          <p:cNvSpPr txBox="1">
            <a:spLocks noChangeArrowheads="1"/>
          </p:cNvSpPr>
          <p:nvPr userDrawn="1"/>
        </p:nvSpPr>
        <p:spPr bwMode="auto">
          <a:xfrm>
            <a:off x="266127" y="5819469"/>
            <a:ext cx="11659748" cy="888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79234" tIns="143389" rIns="179234" bIns="14338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154" fontAlgn="base">
              <a:lnSpc>
                <a:spcPts val="1174"/>
              </a:lnSpc>
              <a:spcBef>
                <a:spcPct val="0"/>
              </a:spcBef>
              <a:spcAft>
                <a:spcPct val="0"/>
              </a:spcAft>
            </a:pPr>
            <a:r>
              <a:rPr lang="en-US" sz="980" dirty="0">
                <a:solidFill>
                  <a:srgbClr val="FFFFFF"/>
                </a:solidFill>
              </a:rPr>
              <a:t>© 2017 Microsoft Corporation. All rights reserved. Microsoft, Windows, and other product names are or may be registered trademarks and/or trademarks in the U.S. and/or other countries.</a:t>
            </a:r>
          </a:p>
          <a:p>
            <a:pPr defTabSz="913154" fontAlgn="base">
              <a:lnSpc>
                <a:spcPts val="1174"/>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154" fontAlgn="base">
              <a:lnSpc>
                <a:spcPts val="1174"/>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154" fontAlgn="base">
              <a:lnSpc>
                <a:spcPts val="1174"/>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662748058"/>
      </p:ext>
    </p:extLst>
  </p:cSld>
  <p:clrMapOvr>
    <a:overrideClrMapping bg1="dk1" tx1="lt1" bg2="dk2" tx2="lt2" accent1="accent1" accent2="accent2" accent3="accent3" accent4="accent4" accent5="accent5" accent6="accent6" hlink="hlink" folHlink="folHlink"/>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3"/>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3" y="2914177"/>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1"/>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1"/>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3" y="2059075"/>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09"/>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39"/>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3" y="1203973"/>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7"/>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7"/>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3" y="348871"/>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5"/>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1"/>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3" y="6334585"/>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1"/>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49"/>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3" y="5479483"/>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7"/>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7"/>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3" y="4624381"/>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5"/>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5"/>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3" y="3769279"/>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3"/>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6325646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513257758"/>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72"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Tree>
    <p:extLst>
      <p:ext uri="{BB962C8B-B14F-4D97-AF65-F5344CB8AC3E}">
        <p14:creationId xmlns:p14="http://schemas.microsoft.com/office/powerpoint/2010/main" val="2574521937"/>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02817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3" name="Rectangle 2">
            <a:extLst>
              <a:ext uri="{FF2B5EF4-FFF2-40B4-BE49-F238E27FC236}">
                <a16:creationId xmlns:a16="http://schemas.microsoft.com/office/drawing/2014/main" id="{60CAC8BA-2822-4268-8012-1AC6D819C040}"/>
              </a:ext>
            </a:extLst>
          </p:cNvPr>
          <p:cNvSpPr/>
          <p:nvPr userDrawn="1"/>
        </p:nvSpPr>
        <p:spPr bwMode="auto">
          <a:xfrm rot="10800000">
            <a:off x="-1" y="0"/>
            <a:ext cx="6075175" cy="6878006"/>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4" name="Title 3">
            <a:extLst>
              <a:ext uri="{FF2B5EF4-FFF2-40B4-BE49-F238E27FC236}">
                <a16:creationId xmlns:a16="http://schemas.microsoft.com/office/drawing/2014/main" id="{8859978A-B6A8-4DF2-BAFD-2F54141795E9}"/>
              </a:ext>
            </a:extLst>
          </p:cNvPr>
          <p:cNvSpPr>
            <a:spLocks noGrp="1"/>
          </p:cNvSpPr>
          <p:nvPr>
            <p:ph type="title"/>
          </p:nvPr>
        </p:nvSpPr>
        <p:spPr>
          <a:xfrm>
            <a:off x="6679096" y="2383784"/>
            <a:ext cx="5245984" cy="899665"/>
          </a:xfrm>
        </p:spPr>
        <p:txBody>
          <a:bodyPr/>
          <a:lstStyle>
            <a:lvl1pPr>
              <a:defRPr lang="en-US" sz="3200" kern="0" spc="49" dirty="0">
                <a:solidFill>
                  <a:sysClr val="windowText" lastClr="000000"/>
                </a:solidFill>
                <a:latin typeface="Segoe UI Semilight" charset="0"/>
                <a:ea typeface="Segoe UI Semilight" charset="0"/>
                <a:cs typeface="Segoe UI Semilight" charset="0"/>
              </a:defRPr>
            </a:lvl1pPr>
          </a:lstStyle>
          <a:p>
            <a:r>
              <a:rPr lang="en-US"/>
              <a:t>Click to edit Master</a:t>
            </a:r>
          </a:p>
        </p:txBody>
      </p:sp>
      <p:sp>
        <p:nvSpPr>
          <p:cNvPr id="6" name="Text Placeholder 5">
            <a:extLst>
              <a:ext uri="{FF2B5EF4-FFF2-40B4-BE49-F238E27FC236}">
                <a16:creationId xmlns:a16="http://schemas.microsoft.com/office/drawing/2014/main" id="{063C8F30-DABB-468B-9E5B-AE6522F33630}"/>
              </a:ext>
            </a:extLst>
          </p:cNvPr>
          <p:cNvSpPr>
            <a:spLocks noGrp="1"/>
          </p:cNvSpPr>
          <p:nvPr>
            <p:ph type="body" sz="quarter" idx="10"/>
          </p:nvPr>
        </p:nvSpPr>
        <p:spPr>
          <a:xfrm>
            <a:off x="6679096" y="3633930"/>
            <a:ext cx="4488274" cy="1751249"/>
          </a:xfrm>
        </p:spPr>
        <p:txBody>
          <a:bodyPr/>
          <a:lstStyle>
            <a:lvl1pPr marL="0" indent="0">
              <a:spcAft>
                <a:spcPts val="600"/>
              </a:spcAft>
              <a:buNone/>
              <a:defRPr sz="2000"/>
            </a:lvl1pPr>
            <a:lvl2pPr marL="0" indent="0">
              <a:spcAft>
                <a:spcPts val="600"/>
              </a:spcAft>
              <a:buNone/>
              <a:defRPr sz="1600"/>
            </a:lvl2pPr>
            <a:lvl3pPr marL="0" indent="0">
              <a:spcAft>
                <a:spcPts val="600"/>
              </a:spcAft>
              <a:buNone/>
              <a:defRPr sz="1400"/>
            </a:lvl3pPr>
            <a:lvl4pPr marL="0" indent="0">
              <a:spcAft>
                <a:spcPts val="600"/>
              </a:spcAft>
              <a:buNone/>
              <a:defRPr sz="1400"/>
            </a:lvl4pPr>
            <a:lvl5pPr marL="0" indent="0">
              <a:spcAft>
                <a:spcPts val="600"/>
              </a:spcAft>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2B245F05-2A5C-4361-934C-961107DD4FBC}"/>
              </a:ext>
            </a:extLst>
          </p:cNvPr>
          <p:cNvCxnSpPr>
            <a:cxnSpLocks/>
          </p:cNvCxnSpPr>
          <p:nvPr userDrawn="1"/>
        </p:nvCxnSpPr>
        <p:spPr>
          <a:xfrm flipH="1">
            <a:off x="6679096" y="3510463"/>
            <a:ext cx="448827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2852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789164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a:gradFill>
                  <a:gsLst>
                    <a:gs pos="2917">
                      <a:srgbClr val="FFFFFF"/>
                    </a:gs>
                    <a:gs pos="30000">
                      <a:srgbClr val="FFFFFF"/>
                    </a:gs>
                  </a:gsLst>
                  <a:lin ang="5400000" scaled="0"/>
                </a:gradFill>
              </a:rPr>
              <a:t>Microsoft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Microsoft Ready content to any blogs or external websites</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987365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77631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52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8550476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7473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4481086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941164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7175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93881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1"/>
            <a:ext cx="6035040" cy="899665"/>
          </a:xfrm>
        </p:spPr>
        <p:txBody>
          <a:bodyPr/>
          <a:lstStyle>
            <a:lvl1pPr>
              <a:defRPr/>
            </a:lvl1pPr>
          </a:lstStyle>
          <a:p>
            <a:r>
              <a:rPr lang="en-US"/>
              <a:t>Click to edit master</a:t>
            </a:r>
          </a:p>
        </p:txBody>
      </p:sp>
      <p:sp>
        <p:nvSpPr>
          <p:cNvPr id="4" name="Text Placeholder 3"/>
          <p:cNvSpPr>
            <a:spLocks noGrp="1"/>
          </p:cNvSpPr>
          <p:nvPr>
            <p:ph type="body" sz="quarter" idx="10"/>
          </p:nvPr>
        </p:nvSpPr>
        <p:spPr>
          <a:xfrm>
            <a:off x="269240" y="1476162"/>
            <a:ext cx="4853745" cy="2882136"/>
          </a:xfrm>
        </p:spPr>
        <p:txBody>
          <a:bodyPr wrap="square">
            <a:spAutoFit/>
          </a:bodyPr>
          <a:lstStyle>
            <a:lvl1pPr marL="0" indent="0">
              <a:spcAft>
                <a:spcPts val="1200"/>
              </a:spcAft>
              <a:buNone/>
              <a:defRPr/>
            </a:lvl1pPr>
            <a:lvl2pPr marL="0" indent="0">
              <a:spcAft>
                <a:spcPts val="1200"/>
              </a:spcAft>
              <a:buNone/>
              <a:defRPr/>
            </a:lvl2pPr>
            <a:lvl3pPr marL="0" indent="0">
              <a:spcAft>
                <a:spcPts val="1200"/>
              </a:spcAft>
              <a:buNone/>
              <a:defRPr/>
            </a:lvl3pPr>
            <a:lvl4pPr marL="0" indent="0">
              <a:spcAft>
                <a:spcPts val="1200"/>
              </a:spcAft>
              <a:buNone/>
              <a:defRPr/>
            </a:lvl4pPr>
            <a:lvl5pPr marL="0" indent="0">
              <a:spcAft>
                <a:spcPts val="1200"/>
              </a:spcAft>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6" name="Text Placeholder 5">
            <a:extLst>
              <a:ext uri="{FF2B5EF4-FFF2-40B4-BE49-F238E27FC236}">
                <a16:creationId xmlns:a16="http://schemas.microsoft.com/office/drawing/2014/main" id="{B3570E33-7C3C-427A-98BD-06DE2C4E9E39}"/>
              </a:ext>
            </a:extLst>
          </p:cNvPr>
          <p:cNvSpPr>
            <a:spLocks noGrp="1"/>
          </p:cNvSpPr>
          <p:nvPr>
            <p:ph type="body" sz="quarter" idx="11"/>
          </p:nvPr>
        </p:nvSpPr>
        <p:spPr>
          <a:xfrm>
            <a:off x="269875" y="949325"/>
            <a:ext cx="6035040" cy="517065"/>
          </a:xfrm>
        </p:spPr>
        <p:txBody>
          <a:bodyPr/>
          <a:lstStyle>
            <a:lvl1pPr marL="0" indent="0">
              <a:buNone/>
              <a:defRPr sz="2400">
                <a:solidFill>
                  <a:schemeClr val="tx2"/>
                </a:solidFill>
              </a:defRPr>
            </a:lvl1pPr>
            <a:lvl2pPr marL="224096" indent="0">
              <a:buNone/>
              <a:defRPr/>
            </a:lvl2pPr>
            <a:lvl3pPr marL="448193" indent="0">
              <a:buNone/>
              <a:defRPr/>
            </a:lvl3pPr>
            <a:lvl4pPr marL="672289" indent="0">
              <a:buNone/>
              <a:defRPr/>
            </a:lvl4pPr>
            <a:lvl5pPr marL="896386" indent="0">
              <a:buNone/>
              <a:defRPr/>
            </a:lvl5pPr>
          </a:lstStyle>
          <a:p>
            <a:pPr lvl="0"/>
            <a:r>
              <a:rPr lang="en-US"/>
              <a:t>Edit Master text styles</a:t>
            </a:r>
          </a:p>
        </p:txBody>
      </p:sp>
      <p:sp>
        <p:nvSpPr>
          <p:cNvPr id="7" name="Rectangle 6">
            <a:extLst>
              <a:ext uri="{FF2B5EF4-FFF2-40B4-BE49-F238E27FC236}">
                <a16:creationId xmlns:a16="http://schemas.microsoft.com/office/drawing/2014/main" id="{0E79711C-15CB-4A9F-85D2-154DA23B09EA}"/>
              </a:ext>
            </a:extLst>
          </p:cNvPr>
          <p:cNvSpPr/>
          <p:nvPr userDrawn="1"/>
        </p:nvSpPr>
        <p:spPr bwMode="auto">
          <a:xfrm>
            <a:off x="6400800" y="-3843"/>
            <a:ext cx="5791200" cy="6861844"/>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52833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03544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12782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2939418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7762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8635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83732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34561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94242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65171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990719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ENTERED TITLE">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3" name="Title 2">
            <a:extLst>
              <a:ext uri="{FF2B5EF4-FFF2-40B4-BE49-F238E27FC236}">
                <a16:creationId xmlns:a16="http://schemas.microsoft.com/office/drawing/2014/main" id="{6FB69365-B741-4E17-A9F6-2F9D819B1A50}"/>
              </a:ext>
            </a:extLst>
          </p:cNvPr>
          <p:cNvSpPr>
            <a:spLocks noGrp="1"/>
          </p:cNvSpPr>
          <p:nvPr>
            <p:ph type="title"/>
          </p:nvPr>
        </p:nvSpPr>
        <p:spPr/>
        <p:txBody>
          <a:bodyPr/>
          <a:lstStyle>
            <a:lvl1pPr marL="0" algn="ctr" defTabSz="914102" rtl="0" eaLnBrk="1" fontAlgn="base" latinLnBrk="0" hangingPunct="1">
              <a:lnSpc>
                <a:spcPct val="90000"/>
              </a:lnSpc>
              <a:spcBef>
                <a:spcPct val="0"/>
              </a:spcBef>
              <a:spcAft>
                <a:spcPct val="0"/>
              </a:spcAft>
              <a:buNone/>
              <a:defRPr lang="en-US" sz="2400" b="0" kern="1200" cap="all" spc="800" baseline="0" dirty="0" smtClean="0">
                <a:ln w="3175">
                  <a:noFill/>
                </a:ln>
                <a:solidFill>
                  <a:srgbClr val="0078D7"/>
                </a:solidFill>
                <a:effectLst/>
                <a:latin typeface="+mj-lt"/>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152301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4985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3" name="Rectangle 2">
            <a:extLst>
              <a:ext uri="{FF2B5EF4-FFF2-40B4-BE49-F238E27FC236}">
                <a16:creationId xmlns:a16="http://schemas.microsoft.com/office/drawing/2014/main" id="{60CAC8BA-2822-4268-8012-1AC6D819C040}"/>
              </a:ext>
            </a:extLst>
          </p:cNvPr>
          <p:cNvSpPr/>
          <p:nvPr userDrawn="1"/>
        </p:nvSpPr>
        <p:spPr bwMode="auto">
          <a:xfrm rot="10800000">
            <a:off x="-1" y="0"/>
            <a:ext cx="6075175" cy="6878006"/>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4" name="Title 3">
            <a:extLst>
              <a:ext uri="{FF2B5EF4-FFF2-40B4-BE49-F238E27FC236}">
                <a16:creationId xmlns:a16="http://schemas.microsoft.com/office/drawing/2014/main" id="{8859978A-B6A8-4DF2-BAFD-2F54141795E9}"/>
              </a:ext>
            </a:extLst>
          </p:cNvPr>
          <p:cNvSpPr>
            <a:spLocks noGrp="1"/>
          </p:cNvSpPr>
          <p:nvPr>
            <p:ph type="title"/>
          </p:nvPr>
        </p:nvSpPr>
        <p:spPr>
          <a:xfrm>
            <a:off x="6679096" y="2383784"/>
            <a:ext cx="5245984" cy="899665"/>
          </a:xfrm>
        </p:spPr>
        <p:txBody>
          <a:bodyPr/>
          <a:lstStyle>
            <a:lvl1pPr>
              <a:defRPr lang="en-US" sz="3200" kern="0" spc="49" dirty="0">
                <a:solidFill>
                  <a:sysClr val="windowText" lastClr="000000"/>
                </a:solidFill>
                <a:latin typeface="Segoe UI Semilight" charset="0"/>
                <a:ea typeface="Segoe UI Semilight" charset="0"/>
                <a:cs typeface="Segoe UI Semilight" charset="0"/>
              </a:defRPr>
            </a:lvl1pPr>
          </a:lstStyle>
          <a:p>
            <a:r>
              <a:rPr lang="en-US"/>
              <a:t>Click to edit Master</a:t>
            </a:r>
          </a:p>
        </p:txBody>
      </p:sp>
      <p:sp>
        <p:nvSpPr>
          <p:cNvPr id="6" name="Text Placeholder 5">
            <a:extLst>
              <a:ext uri="{FF2B5EF4-FFF2-40B4-BE49-F238E27FC236}">
                <a16:creationId xmlns:a16="http://schemas.microsoft.com/office/drawing/2014/main" id="{063C8F30-DABB-468B-9E5B-AE6522F33630}"/>
              </a:ext>
            </a:extLst>
          </p:cNvPr>
          <p:cNvSpPr>
            <a:spLocks noGrp="1"/>
          </p:cNvSpPr>
          <p:nvPr>
            <p:ph type="body" sz="quarter" idx="10"/>
          </p:nvPr>
        </p:nvSpPr>
        <p:spPr>
          <a:xfrm>
            <a:off x="6679096" y="3633930"/>
            <a:ext cx="4488274" cy="1751249"/>
          </a:xfrm>
        </p:spPr>
        <p:txBody>
          <a:bodyPr/>
          <a:lstStyle>
            <a:lvl1pPr marL="0" indent="0">
              <a:spcAft>
                <a:spcPts val="600"/>
              </a:spcAft>
              <a:buNone/>
              <a:defRPr sz="2000"/>
            </a:lvl1pPr>
            <a:lvl2pPr marL="0" indent="0">
              <a:spcAft>
                <a:spcPts val="600"/>
              </a:spcAft>
              <a:buNone/>
              <a:defRPr sz="1600"/>
            </a:lvl2pPr>
            <a:lvl3pPr marL="0" indent="0">
              <a:spcAft>
                <a:spcPts val="600"/>
              </a:spcAft>
              <a:buNone/>
              <a:defRPr sz="1400"/>
            </a:lvl3pPr>
            <a:lvl4pPr marL="0" indent="0">
              <a:spcAft>
                <a:spcPts val="600"/>
              </a:spcAft>
              <a:buNone/>
              <a:defRPr sz="1400"/>
            </a:lvl4pPr>
            <a:lvl5pPr marL="0" indent="0">
              <a:spcAft>
                <a:spcPts val="600"/>
              </a:spcAft>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2B245F05-2A5C-4361-934C-961107DD4FBC}"/>
              </a:ext>
            </a:extLst>
          </p:cNvPr>
          <p:cNvCxnSpPr>
            <a:cxnSpLocks/>
          </p:cNvCxnSpPr>
          <p:nvPr userDrawn="1"/>
        </p:nvCxnSpPr>
        <p:spPr>
          <a:xfrm flipH="1">
            <a:off x="6679096" y="3510463"/>
            <a:ext cx="448827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760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3490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84592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a:gradFill>
                  <a:gsLst>
                    <a:gs pos="2917">
                      <a:srgbClr val="FFFFFF"/>
                    </a:gs>
                    <a:gs pos="30000">
                      <a:srgbClr val="FFFFFF"/>
                    </a:gs>
                  </a:gsLst>
                  <a:lin ang="5400000" scaled="0"/>
                </a:gradFill>
              </a:rPr>
              <a:t>Microsoft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Microsoft Ready content to any blogs or external websites</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1396473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819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35483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52374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3" y="-623"/>
            <a:ext cx="12191377" cy="6858623"/>
          </a:xfrm>
          <a:prstGeom prst="rect">
            <a:avLst/>
          </a:prstGeom>
        </p:spPr>
      </p:pic>
      <p:sp>
        <p:nvSpPr>
          <p:cNvPr id="2" name="Rectangle 1"/>
          <p:cNvSpPr/>
          <p:nvPr/>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a:t>Speaker Name</a:t>
            </a:r>
          </a:p>
        </p:txBody>
      </p:sp>
      <p:pic>
        <p:nvPicPr>
          <p:cNvPr id="8" name="Picture 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
        <p:nvSpPr>
          <p:cNvPr id="7" name="Rectangle 6"/>
          <p:cNvSpPr/>
          <p:nvPr userDrawn="1"/>
        </p:nvSpPr>
        <p:spPr bwMode="auto">
          <a:xfrm>
            <a:off x="-617211" y="-219239"/>
            <a:ext cx="7816195" cy="7077239"/>
          </a:xfrm>
          <a:prstGeom prst="rect">
            <a:avLst/>
          </a:prstGeom>
          <a:gradFill flip="none" rotWithShape="1">
            <a:gsLst>
              <a:gs pos="0">
                <a:srgbClr val="02050D"/>
              </a:gs>
              <a:gs pos="100000">
                <a:srgbClr val="02050D">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683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a:t>Speaker Name</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3503" y="6043943"/>
            <a:ext cx="1653406" cy="356169"/>
          </a:xfrm>
          <a:prstGeom prst="rect">
            <a:avLst/>
          </a:prstGeom>
        </p:spPr>
      </p:pic>
    </p:spTree>
    <p:extLst>
      <p:ext uri="{BB962C8B-B14F-4D97-AF65-F5344CB8AC3E}">
        <p14:creationId xmlns:p14="http://schemas.microsoft.com/office/powerpoint/2010/main" val="152499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31604194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354061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1"/>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080562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1"/>
            <a:ext cx="6035040" cy="899665"/>
          </a:xfrm>
        </p:spPr>
        <p:txBody>
          <a:bodyPr/>
          <a:lstStyle>
            <a:lvl1pPr>
              <a:defRPr/>
            </a:lvl1pPr>
          </a:lstStyle>
          <a:p>
            <a:r>
              <a:rPr lang="en-US"/>
              <a:t>Click to edit master</a:t>
            </a:r>
          </a:p>
        </p:txBody>
      </p:sp>
      <p:sp>
        <p:nvSpPr>
          <p:cNvPr id="4" name="Text Placeholder 3"/>
          <p:cNvSpPr>
            <a:spLocks noGrp="1"/>
          </p:cNvSpPr>
          <p:nvPr>
            <p:ph type="body" sz="quarter" idx="10"/>
          </p:nvPr>
        </p:nvSpPr>
        <p:spPr>
          <a:xfrm>
            <a:off x="269240" y="1476162"/>
            <a:ext cx="4853745" cy="2882136"/>
          </a:xfrm>
        </p:spPr>
        <p:txBody>
          <a:bodyPr wrap="square">
            <a:spAutoFit/>
          </a:bodyPr>
          <a:lstStyle>
            <a:lvl1pPr marL="0" indent="0">
              <a:spcAft>
                <a:spcPts val="1200"/>
              </a:spcAft>
              <a:buNone/>
              <a:defRPr/>
            </a:lvl1pPr>
            <a:lvl2pPr marL="0" indent="0">
              <a:spcAft>
                <a:spcPts val="1200"/>
              </a:spcAft>
              <a:buNone/>
              <a:defRPr/>
            </a:lvl2pPr>
            <a:lvl3pPr marL="0" indent="0">
              <a:spcAft>
                <a:spcPts val="1200"/>
              </a:spcAft>
              <a:buNone/>
              <a:defRPr/>
            </a:lvl3pPr>
            <a:lvl4pPr marL="0" indent="0">
              <a:spcAft>
                <a:spcPts val="1200"/>
              </a:spcAft>
              <a:buNone/>
              <a:defRPr/>
            </a:lvl4pPr>
            <a:lvl5pPr marL="0" indent="0">
              <a:spcAft>
                <a:spcPts val="1200"/>
              </a:spcAft>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6" name="Text Placeholder 5">
            <a:extLst>
              <a:ext uri="{FF2B5EF4-FFF2-40B4-BE49-F238E27FC236}">
                <a16:creationId xmlns:a16="http://schemas.microsoft.com/office/drawing/2014/main" id="{B3570E33-7C3C-427A-98BD-06DE2C4E9E39}"/>
              </a:ext>
            </a:extLst>
          </p:cNvPr>
          <p:cNvSpPr>
            <a:spLocks noGrp="1"/>
          </p:cNvSpPr>
          <p:nvPr>
            <p:ph type="body" sz="quarter" idx="11"/>
          </p:nvPr>
        </p:nvSpPr>
        <p:spPr>
          <a:xfrm>
            <a:off x="269875" y="949325"/>
            <a:ext cx="6035040" cy="517065"/>
          </a:xfrm>
        </p:spPr>
        <p:txBody>
          <a:bodyPr/>
          <a:lstStyle>
            <a:lvl1pPr marL="0" indent="0">
              <a:buNone/>
              <a:defRPr sz="2400">
                <a:solidFill>
                  <a:schemeClr val="tx2"/>
                </a:solidFill>
              </a:defRPr>
            </a:lvl1pPr>
            <a:lvl2pPr marL="224096" indent="0">
              <a:buNone/>
              <a:defRPr/>
            </a:lvl2pPr>
            <a:lvl3pPr marL="448193" indent="0">
              <a:buNone/>
              <a:defRPr/>
            </a:lvl3pPr>
            <a:lvl4pPr marL="672289" indent="0">
              <a:buNone/>
              <a:defRPr/>
            </a:lvl4pPr>
            <a:lvl5pPr marL="896386" indent="0">
              <a:buNone/>
              <a:defRPr/>
            </a:lvl5pPr>
          </a:lstStyle>
          <a:p>
            <a:pPr lvl="0"/>
            <a:r>
              <a:rPr lang="en-US"/>
              <a:t>Edit Master text styles</a:t>
            </a:r>
          </a:p>
        </p:txBody>
      </p:sp>
      <p:sp>
        <p:nvSpPr>
          <p:cNvPr id="7" name="Rectangle 6">
            <a:extLst>
              <a:ext uri="{FF2B5EF4-FFF2-40B4-BE49-F238E27FC236}">
                <a16:creationId xmlns:a16="http://schemas.microsoft.com/office/drawing/2014/main" id="{0E79711C-15CB-4A9F-85D2-154DA23B09EA}"/>
              </a:ext>
            </a:extLst>
          </p:cNvPr>
          <p:cNvSpPr/>
          <p:nvPr userDrawn="1"/>
        </p:nvSpPr>
        <p:spPr bwMode="auto">
          <a:xfrm>
            <a:off x="6400800" y="-3843"/>
            <a:ext cx="5791200" cy="6861844"/>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19039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90915928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0"/>
            <a:ext cx="6350513" cy="1831739"/>
          </a:xfrm>
        </p:spPr>
        <p:txBody>
          <a:bodyPr/>
          <a:lstStyle>
            <a:lvl1pPr marL="0" indent="0">
              <a:spcBef>
                <a:spcPts val="1765"/>
              </a:spcBef>
              <a:buNone/>
              <a:defRPr sz="3529">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386828011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7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6324776" y="1707780"/>
            <a:ext cx="5600305" cy="1798544"/>
          </a:xfrm>
        </p:spPr>
        <p:txBody>
          <a:bodyPr/>
          <a:lstStyle>
            <a:lvl1pPr marL="0" indent="0">
              <a:spcBef>
                <a:spcPts val="1765"/>
              </a:spcBef>
              <a:buNone/>
              <a:defRPr sz="3529">
                <a:solidFill>
                  <a:schemeClr val="accent1"/>
                </a:solidFill>
              </a:defRPr>
            </a:lvl1pPr>
            <a:lvl2pPr marL="0" indent="0">
              <a:buFontTx/>
              <a:buNone/>
              <a:defRPr sz="1765"/>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70729107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0"/>
            <a:ext cx="11003610" cy="1798544"/>
          </a:xfrm>
        </p:spPr>
        <p:txBody>
          <a:bodyPr/>
          <a:lstStyle>
            <a:lvl1pPr marL="0" indent="0">
              <a:spcBef>
                <a:spcPts val="1765"/>
              </a:spcBef>
              <a:buNone/>
              <a:defRPr sz="3529">
                <a:gradFill>
                  <a:gsLst>
                    <a:gs pos="1250">
                      <a:schemeClr val="tx1"/>
                    </a:gs>
                    <a:gs pos="99000">
                      <a:schemeClr val="tx1"/>
                    </a:gs>
                  </a:gsLst>
                  <a:lin ang="5400000" scaled="0"/>
                </a:gradFill>
              </a:defRPr>
            </a:lvl1pPr>
            <a:lvl2pPr marL="0" indent="0">
              <a:buFontTx/>
              <a:buNone/>
              <a:defRPr sz="1765"/>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18832652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1"/>
            <a:ext cx="6350513" cy="1907181"/>
          </a:xfrm>
        </p:spPr>
        <p:txBody>
          <a:bodyPr/>
          <a:lstStyle>
            <a:lvl1pPr marL="0" indent="0">
              <a:spcBef>
                <a:spcPts val="1765"/>
              </a:spcBef>
              <a:buNone/>
              <a:defRPr sz="3529">
                <a:gradFill>
                  <a:gsLst>
                    <a:gs pos="1250">
                      <a:schemeClr val="tx1"/>
                    </a:gs>
                    <a:gs pos="99000">
                      <a:schemeClr val="tx1"/>
                    </a:gs>
                  </a:gsLst>
                  <a:lin ang="5400000" scaled="0"/>
                </a:gradFill>
              </a:defRPr>
            </a:lvl1pPr>
            <a:lvl2pPr marL="0" indent="0">
              <a:spcAft>
                <a:spcPts val="588"/>
              </a:spcAft>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711460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8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1"/>
            <a:ext cx="6350512" cy="899665"/>
          </a:xfrm>
        </p:spPr>
        <p:txBody>
          <a:bodyPr/>
          <a:lstStyle/>
          <a:p>
            <a:r>
              <a:rPr lang="en-US"/>
              <a:t>Click to edit Master title</a:t>
            </a:r>
          </a:p>
        </p:txBody>
      </p:sp>
      <p:sp>
        <p:nvSpPr>
          <p:cNvPr id="6" name="Text Placeholder 5"/>
          <p:cNvSpPr>
            <a:spLocks noGrp="1"/>
          </p:cNvSpPr>
          <p:nvPr>
            <p:ph type="body" sz="quarter" idx="10"/>
          </p:nvPr>
        </p:nvSpPr>
        <p:spPr>
          <a:xfrm>
            <a:off x="269239" y="1707781"/>
            <a:ext cx="6350513" cy="1907181"/>
          </a:xfrm>
        </p:spPr>
        <p:txBody>
          <a:bodyPr/>
          <a:lstStyle>
            <a:lvl1pPr marL="0" indent="0">
              <a:spcBef>
                <a:spcPts val="1765"/>
              </a:spcBef>
              <a:buNone/>
              <a:defRPr sz="3529">
                <a:solidFill>
                  <a:schemeClr val="accent1"/>
                </a:solidFill>
              </a:defRPr>
            </a:lvl1pPr>
            <a:lvl2pPr marL="0" indent="0">
              <a:spcAft>
                <a:spcPts val="588"/>
              </a:spcAft>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897732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696031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991537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6956488" cy="1997712"/>
          </a:xfrm>
        </p:spPr>
        <p:txBody>
          <a:bodyPr wrap="square">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95958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286766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4509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187118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54445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269114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818352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46261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Video slide">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996004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035946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317917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599137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611595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3031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1090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63892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151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3451080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Tree>
    <p:extLst>
      <p:ext uri="{BB962C8B-B14F-4D97-AF65-F5344CB8AC3E}">
        <p14:creationId xmlns:p14="http://schemas.microsoft.com/office/powerpoint/2010/main" val="23997128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13143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4" name="Text Placeholder 3"/>
          <p:cNvSpPr>
            <a:spLocks noGrp="1"/>
          </p:cNvSpPr>
          <p:nvPr>
            <p:ph type="body" sz="quarter" idx="11"/>
          </p:nvPr>
        </p:nvSpPr>
        <p:spPr>
          <a:xfrm>
            <a:off x="1140081" y="2292040"/>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
        <p:nvSpPr>
          <p:cNvPr id="6" name="Title 5"/>
          <p:cNvSpPr>
            <a:spLocks noGrp="1"/>
          </p:cNvSpPr>
          <p:nvPr>
            <p:ph type="title"/>
          </p:nvPr>
        </p:nvSpPr>
        <p:spPr>
          <a:xfrm>
            <a:off x="269240" y="289511"/>
            <a:ext cx="5649800" cy="1484704"/>
          </a:xfrm>
        </p:spPr>
        <p:txBody>
          <a:bodyPr>
            <a:spAutoFit/>
          </a:bodyPr>
          <a:lstStyle/>
          <a:p>
            <a:r>
              <a:rPr lang="en-US"/>
              <a:t>Click to edit Master title style</a:t>
            </a:r>
          </a:p>
        </p:txBody>
      </p:sp>
      <p:sp>
        <p:nvSpPr>
          <p:cNvPr id="10" name="Text Placeholder 3"/>
          <p:cNvSpPr>
            <a:spLocks noGrp="1"/>
          </p:cNvSpPr>
          <p:nvPr>
            <p:ph type="body" sz="quarter" idx="12"/>
          </p:nvPr>
        </p:nvSpPr>
        <p:spPr>
          <a:xfrm>
            <a:off x="1140081" y="3497048"/>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
        <p:nvSpPr>
          <p:cNvPr id="12" name="Text Placeholder 3"/>
          <p:cNvSpPr>
            <a:spLocks noGrp="1"/>
          </p:cNvSpPr>
          <p:nvPr>
            <p:ph type="body" sz="quarter" idx="13"/>
          </p:nvPr>
        </p:nvSpPr>
        <p:spPr>
          <a:xfrm>
            <a:off x="1140081" y="4702054"/>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2831885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700"/>
                                        <p:tgtEl>
                                          <p:spTgt spid="4">
                                            <p:txEl>
                                              <p:pRg st="0" end="0"/>
                                            </p:txEl>
                                          </p:spTgt>
                                        </p:tgtEl>
                                      </p:cBhvr>
                                    </p:animEffect>
                                  </p:childTnLst>
                                </p:cTn>
                              </p:par>
                              <p:par>
                                <p:cTn id="8" presetID="63" presetClass="path" presetSubtype="0" decel="100000" fill="hold" grpId="1" nodeType="withEffect">
                                  <p:stCondLst>
                                    <p:cond delay="0"/>
                                  </p:stCondLst>
                                  <p:childTnLst>
                                    <p:animMotion origin="layout" path="M -0.18151 4.4394E-6 L -3.9086E-6 4.4394E-6 " pathEditMode="relative" rAng="0" ptsTypes="AA">
                                      <p:cBhvr>
                                        <p:cTn id="9" dur="700" fill="hold"/>
                                        <p:tgtEl>
                                          <p:spTgt spid="4">
                                            <p:txEl>
                                              <p:pRg st="0" end="0"/>
                                            </p:txEl>
                                          </p:spTgt>
                                        </p:tgtEl>
                                        <p:attrNameLst>
                                          <p:attrName>ppt_x</p:attrName>
                                          <p:attrName>ppt_y</p:attrName>
                                        </p:attrNameLst>
                                      </p:cBhvr>
                                      <p:rCtr x="9076" y="0"/>
                                    </p:animMotion>
                                  </p:childTnLst>
                                </p:cTn>
                              </p:par>
                              <p:par>
                                <p:cTn id="10" presetID="10" presetClass="entr" presetSubtype="0" fill="hold" grpId="0" nodeType="withEffect">
                                  <p:stCondLst>
                                    <p:cond delay="50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700"/>
                                        <p:tgtEl>
                                          <p:spTgt spid="10">
                                            <p:txEl>
                                              <p:pRg st="0" end="0"/>
                                            </p:txEl>
                                          </p:spTgt>
                                        </p:tgtEl>
                                      </p:cBhvr>
                                    </p:animEffect>
                                  </p:childTnLst>
                                </p:cTn>
                              </p:par>
                              <p:par>
                                <p:cTn id="13" presetID="63" presetClass="path" presetSubtype="0" decel="100000" fill="hold" grpId="1" nodeType="withEffect">
                                  <p:stCondLst>
                                    <p:cond delay="500"/>
                                  </p:stCondLst>
                                  <p:childTnLst>
                                    <p:animMotion origin="layout" path="M -0.25657 4.89787E-6 L -3.9086E-6 4.89787E-6 " pathEditMode="relative" rAng="0" ptsTypes="AA">
                                      <p:cBhvr>
                                        <p:cTn id="14" dur="700" fill="hold"/>
                                        <p:tgtEl>
                                          <p:spTgt spid="10">
                                            <p:txEl>
                                              <p:pRg st="0" end="0"/>
                                            </p:txEl>
                                          </p:spTgt>
                                        </p:tgtEl>
                                        <p:attrNameLst>
                                          <p:attrName>ppt_x</p:attrName>
                                          <p:attrName>ppt_y</p:attrName>
                                        </p:attrNameLst>
                                      </p:cBhvr>
                                      <p:rCtr x="12829" y="0"/>
                                    </p:animMotion>
                                  </p:childTnLst>
                                </p:cTn>
                              </p:par>
                              <p:par>
                                <p:cTn id="15" presetID="10" presetClass="entr" presetSubtype="0" fill="hold" grpId="0" nodeType="withEffect">
                                  <p:stCondLst>
                                    <p:cond delay="75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700"/>
                                        <p:tgtEl>
                                          <p:spTgt spid="12">
                                            <p:txEl>
                                              <p:pRg st="0" end="0"/>
                                            </p:txEl>
                                          </p:spTgt>
                                        </p:tgtEl>
                                      </p:cBhvr>
                                    </p:animEffect>
                                  </p:childTnLst>
                                </p:cTn>
                              </p:par>
                              <p:par>
                                <p:cTn id="18" presetID="63" presetClass="path" presetSubtype="0" decel="100000" fill="hold" grpId="1" nodeType="withEffect">
                                  <p:stCondLst>
                                    <p:cond delay="750"/>
                                  </p:stCondLst>
                                  <p:childTnLst>
                                    <p:animMotion origin="layout" path="M -0.25657 -4.64367E-6 L -3.9086E-6 -4.64367E-6 " pathEditMode="relative" rAng="0" ptsTypes="AA">
                                      <p:cBhvr>
                                        <p:cTn id="19" dur="700" fill="hold"/>
                                        <p:tgtEl>
                                          <p:spTgt spid="12">
                                            <p:txEl>
                                              <p:pRg st="0" end="0"/>
                                            </p:txEl>
                                          </p:spTgt>
                                        </p:tgtEl>
                                        <p:attrNameLst>
                                          <p:attrName>ppt_x</p:attrName>
                                          <p:attrName>ppt_y</p:attrName>
                                        </p:attrNameLst>
                                      </p:cBhvr>
                                      <p:rCtr x="128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700"/>
                        <p:tgtEl>
                          <p:spTgt spid="4"/>
                        </p:tgtEl>
                      </p:cBhvr>
                    </p:animEffect>
                  </p:childTnLst>
                </p:cTn>
              </p:par>
            </p:tnLst>
          </p:tmpl>
        </p:tmplLst>
      </p:bldP>
      <p:bldP spid="4" grpId="1" build="p">
        <p:tmplLst>
          <p:tmpl lvl="1">
            <p:tnLst>
              <p:par>
                <p:cTn presetID="63" presetClass="path" presetSubtype="0" decel="100000" fill="hold" nodeType="withEffect">
                  <p:stCondLst>
                    <p:cond delay="0"/>
                  </p:stCondLst>
                  <p:childTnLst>
                    <p:animMotion origin="layout" path="M -0.18151 4.4394E-6 L -3.9086E-6 4.4394E-6 " pathEditMode="relative" rAng="0" ptsTypes="AA">
                      <p:cBhvr>
                        <p:cTn dur="700" fill="hold"/>
                        <p:tgtEl>
                          <p:spTgt spid="4"/>
                        </p:tgtEl>
                        <p:attrNameLst>
                          <p:attrName>ppt_x</p:attrName>
                          <p:attrName>ppt_y</p:attrName>
                        </p:attrNameLst>
                      </p:cBhvr>
                      <p:rCtr x="9076" y="0"/>
                    </p:animMotion>
                  </p:childTnLst>
                </p:cTn>
              </p:par>
            </p:tnLst>
          </p:tmpl>
        </p:tmplLst>
      </p:bldP>
      <p:bldP spid="10" grpId="0" build="p">
        <p:tmplLst>
          <p:tmpl lvl="1">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700"/>
                        <p:tgtEl>
                          <p:spTgt spid="10"/>
                        </p:tgtEl>
                      </p:cBhvr>
                    </p:animEffect>
                  </p:childTnLst>
                </p:cTn>
              </p:par>
            </p:tnLst>
          </p:tmpl>
        </p:tmplLst>
      </p:bldP>
      <p:bldP spid="10" grpId="1" build="p">
        <p:tmplLst>
          <p:tmpl lvl="1">
            <p:tnLst>
              <p:par>
                <p:cTn presetID="63" presetClass="path" presetSubtype="0" decel="100000" fill="hold" nodeType="withEffect">
                  <p:stCondLst>
                    <p:cond delay="500"/>
                  </p:stCondLst>
                  <p:childTnLst>
                    <p:animMotion origin="layout" path="M -0.25657 4.89787E-6 L -3.9086E-6 4.89787E-6 " pathEditMode="relative" rAng="0" ptsTypes="AA">
                      <p:cBhvr>
                        <p:cTn dur="700" fill="hold"/>
                        <p:tgtEl>
                          <p:spTgt spid="10"/>
                        </p:tgtEl>
                        <p:attrNameLst>
                          <p:attrName>ppt_x</p:attrName>
                          <p:attrName>ppt_y</p:attrName>
                        </p:attrNameLst>
                      </p:cBhvr>
                      <p:rCtr x="12829" y="0"/>
                    </p:animMotion>
                  </p:childTnLst>
                </p:cTn>
              </p:par>
            </p:tnLst>
          </p:tmpl>
        </p:tmplLst>
      </p:bldP>
      <p:bldP spid="12" grpId="0" build="p">
        <p:tmplLst>
          <p:tmpl lvl="1">
            <p:tnLst>
              <p:par>
                <p:cTn presetID="10" presetClass="entr" presetSubtype="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Effect transition="in" filter="fade">
                      <p:cBhvr>
                        <p:cTn dur="700"/>
                        <p:tgtEl>
                          <p:spTgt spid="12"/>
                        </p:tgtEl>
                      </p:cBhvr>
                    </p:animEffect>
                  </p:childTnLst>
                </p:cTn>
              </p:par>
            </p:tnLst>
          </p:tmpl>
        </p:tmplLst>
      </p:bldP>
      <p:bldP spid="12" grpId="1" build="p">
        <p:tmplLst>
          <p:tmpl lvl="1">
            <p:tnLst>
              <p:par>
                <p:cTn presetID="63" presetClass="path" presetSubtype="0" decel="100000" fill="hold" nodeType="withEffect">
                  <p:stCondLst>
                    <p:cond delay="750"/>
                  </p:stCondLst>
                  <p:childTnLst>
                    <p:animMotion origin="layout" path="M -0.25657 -4.64367E-6 L -3.9086E-6 -4.64367E-6 " pathEditMode="relative" rAng="0" ptsTypes="AA">
                      <p:cBhvr>
                        <p:cTn dur="700" fill="hold"/>
                        <p:tgtEl>
                          <p:spTgt spid="12"/>
                        </p:tgtEl>
                        <p:attrNameLst>
                          <p:attrName>ppt_x</p:attrName>
                          <p:attrName>ppt_y</p:attrName>
                        </p:attrNameLst>
                      </p:cBhvr>
                      <p:rCtr x="12829" y="0"/>
                    </p:animMotion>
                  </p:childTnLst>
                </p:cTn>
              </p:par>
            </p:tnLst>
          </p:tmpl>
        </p:tmplLst>
      </p:bldP>
    </p:bldLst>
  </p:timing>
  <p:extLst mod="1">
    <p:ext uri="{DCECCB84-F9BA-43D5-87BE-67443E8EF086}">
      <p15:sldGuideLst xmlns:p15="http://schemas.microsoft.com/office/powerpoint/2012/main">
        <p15:guide id="1" orient="horz" pos="2203">
          <p15:clr>
            <a:srgbClr val="FBAE40"/>
          </p15:clr>
        </p15:guide>
        <p15:guide id="2" pos="43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523828"/>
            <a:ext cx="11653523" cy="1985641"/>
          </a:xfrm>
        </p:spPr>
        <p:txBody>
          <a:bodyPr/>
          <a:lstStyle>
            <a:lvl1pPr marL="0" indent="0">
              <a:buNone/>
              <a:defRPr>
                <a:solidFill>
                  <a:schemeClr val="tx2"/>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527901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619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hasCustomPrompt="1"/>
          </p:nvPr>
        </p:nvSpPr>
        <p:spPr>
          <a:xfrm>
            <a:off x="269240" y="1037853"/>
            <a:ext cx="11655840" cy="669927"/>
          </a:xfrm>
        </p:spPr>
        <p:txBody>
          <a:bodyPr wrap="square">
            <a:spAutoFit/>
          </a:bodyPr>
          <a:lstStyle>
            <a:lvl1pPr marL="0" indent="0">
              <a:spcBef>
                <a:spcPts val="1200"/>
              </a:spcBef>
              <a:buClr>
                <a:schemeClr val="tx1"/>
              </a:buClr>
              <a:buFont typeface="Wingdings" pitchFamily="2" charset="2"/>
              <a:buNone/>
              <a:defRPr lang="en-US" sz="3529"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
        <p:nvSpPr>
          <p:cNvPr id="5" name="Text Placeholder 3"/>
          <p:cNvSpPr>
            <a:spLocks noGrp="1"/>
          </p:cNvSpPr>
          <p:nvPr>
            <p:ph type="body" sz="quarter" idx="11"/>
          </p:nvPr>
        </p:nvSpPr>
        <p:spPr>
          <a:xfrm>
            <a:off x="6546533" y="1860034"/>
            <a:ext cx="5378548" cy="1877004"/>
          </a:xfrm>
        </p:spPr>
        <p:txBody>
          <a:bodyPr wrap="square">
            <a:spAutoFit/>
          </a:bodyPr>
          <a:lstStyle>
            <a:lvl1pPr marL="0" indent="0">
              <a:spcBef>
                <a:spcPts val="1200"/>
              </a:spcBef>
              <a:buClr>
                <a:schemeClr val="tx1"/>
              </a:buClr>
              <a:buFont typeface="Wingdings" pitchFamily="2" charset="2"/>
              <a:buNone/>
              <a:defRPr sz="3137">
                <a:solidFill>
                  <a:schemeClr val="tx2"/>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144211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7462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bg1"/>
        </a:solidFill>
        <a:effectLst/>
      </p:bgPr>
    </p:bg>
    <p:spTree>
      <p:nvGrpSpPr>
        <p:cNvPr id="1" name=""/>
        <p:cNvGrpSpPr/>
        <p:nvPr/>
      </p:nvGrpSpPr>
      <p:grpSpPr>
        <a:xfrm>
          <a:off x="0" y="0"/>
          <a:ext cx="0" cy="0"/>
          <a:chOff x="0" y="0"/>
          <a:chExt cx="0" cy="0"/>
        </a:xfrm>
      </p:grpSpPr>
      <p:sp>
        <p:nvSpPr>
          <p:cNvPr id="179" name="Rectangle 178"/>
          <p:cNvSpPr/>
          <p:nvPr userDrawn="1"/>
        </p:nvSpPr>
        <p:spPr bwMode="auto">
          <a:xfrm>
            <a:off x="0" y="6335586"/>
            <a:ext cx="12192000" cy="522414"/>
          </a:xfrm>
          <a:prstGeom prst="rect">
            <a:avLst/>
          </a:prstGeom>
          <a:solidFill>
            <a:srgbClr val="409AE1"/>
          </a:solidFill>
          <a:ln w="28575">
            <a:noFill/>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029" b="0" i="0" u="none" strike="noStrike" kern="0" cap="none" spc="0" normalizeH="0" baseline="0" noProof="0">
              <a:ln>
                <a:noFill/>
              </a:ln>
              <a:solidFill>
                <a:srgbClr val="333333"/>
              </a:solidFill>
              <a:effectLst/>
              <a:uLnTx/>
              <a:uFillTx/>
            </a:endParaRPr>
          </a:p>
        </p:txBody>
      </p:sp>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80" name="Freeform 539"/>
          <p:cNvSpPr>
            <a:spLocks noChangeAspect="1"/>
          </p:cNvSpPr>
          <p:nvPr userDrawn="1"/>
        </p:nvSpPr>
        <p:spPr bwMode="auto">
          <a:xfrm>
            <a:off x="9120902" y="5975156"/>
            <a:ext cx="1929367" cy="106089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029" b="0" i="0" u="none" strike="noStrike" kern="0" cap="none" spc="0" normalizeH="0" baseline="0" noProof="0">
              <a:ln>
                <a:noFill/>
              </a:ln>
              <a:solidFill>
                <a:srgbClr val="333333"/>
              </a:solidFill>
              <a:effectLst/>
              <a:uLnTx/>
              <a:uFillTx/>
            </a:endParaRPr>
          </a:p>
        </p:txBody>
      </p:sp>
      <p:grpSp>
        <p:nvGrpSpPr>
          <p:cNvPr id="181" name="Group 180"/>
          <p:cNvGrpSpPr/>
          <p:nvPr userDrawn="1"/>
        </p:nvGrpSpPr>
        <p:grpSpPr>
          <a:xfrm>
            <a:off x="9154998" y="6227209"/>
            <a:ext cx="1788758" cy="758621"/>
            <a:chOff x="4494770" y="2621197"/>
            <a:chExt cx="3127126" cy="1326043"/>
          </a:xfrm>
        </p:grpSpPr>
        <p:sp>
          <p:nvSpPr>
            <p:cNvPr id="182"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3"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4"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5"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6"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7"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8"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nvGrpSpPr>
            <p:cNvPr id="189" name="Group 188"/>
            <p:cNvGrpSpPr/>
            <p:nvPr/>
          </p:nvGrpSpPr>
          <p:grpSpPr>
            <a:xfrm>
              <a:off x="5413104" y="2621197"/>
              <a:ext cx="1326042" cy="1326043"/>
              <a:chOff x="5413104" y="2598477"/>
              <a:chExt cx="1326042" cy="1326043"/>
            </a:xfrm>
          </p:grpSpPr>
          <p:sp>
            <p:nvSpPr>
              <p:cNvPr id="190"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1"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2"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3"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4"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5"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6"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7" name="Oval 196"/>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98" name="Group 197"/>
          <p:cNvGrpSpPr/>
          <p:nvPr userDrawn="1"/>
        </p:nvGrpSpPr>
        <p:grpSpPr>
          <a:xfrm rot="16200000">
            <a:off x="2633733" y="3843615"/>
            <a:ext cx="178877" cy="5446342"/>
            <a:chOff x="9312007" y="34787"/>
            <a:chExt cx="1212906" cy="3143923"/>
          </a:xfrm>
        </p:grpSpPr>
        <p:sp>
          <p:nvSpPr>
            <p:cNvPr id="199" name="Bent Arrow 198"/>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Bent Arrow 199"/>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1" name="Bent Arrow 200"/>
          <p:cNvSpPr/>
          <p:nvPr userDrawn="1"/>
        </p:nvSpPr>
        <p:spPr bwMode="auto">
          <a:xfrm>
            <a:off x="5574503" y="6689583"/>
            <a:ext cx="3745038" cy="160320"/>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Bent Arrow 201"/>
          <p:cNvSpPr/>
          <p:nvPr userDrawn="1"/>
        </p:nvSpPr>
        <p:spPr bwMode="auto">
          <a:xfrm rot="10800000" flipH="1">
            <a:off x="2009389" y="5731459"/>
            <a:ext cx="7689670" cy="743033"/>
          </a:xfrm>
          <a:prstGeom prst="bentArrow">
            <a:avLst>
              <a:gd name="adj1" fmla="val 25000"/>
              <a:gd name="adj2" fmla="val 0"/>
              <a:gd name="adj3" fmla="val 25000"/>
              <a:gd name="adj4" fmla="val 20518"/>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Bent Arrow 202"/>
          <p:cNvSpPr/>
          <p:nvPr userDrawn="1"/>
        </p:nvSpPr>
        <p:spPr bwMode="auto">
          <a:xfrm rot="10800000">
            <a:off x="11003730" y="6312003"/>
            <a:ext cx="695373" cy="26086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Bent Arrow 204"/>
          <p:cNvSpPr/>
          <p:nvPr userDrawn="1"/>
        </p:nvSpPr>
        <p:spPr bwMode="auto">
          <a:xfrm rot="16200000">
            <a:off x="11309973" y="6613545"/>
            <a:ext cx="319235" cy="260825"/>
          </a:xfrm>
          <a:prstGeom prst="bentArrow">
            <a:avLst>
              <a:gd name="adj1" fmla="val 25000"/>
              <a:gd name="adj2" fmla="val 0"/>
              <a:gd name="adj3" fmla="val 25000"/>
              <a:gd name="adj4" fmla="val 15819"/>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Freeform 15"/>
          <p:cNvSpPr>
            <a:spLocks noEditPoints="1"/>
          </p:cNvSpPr>
          <p:nvPr userDrawn="1"/>
        </p:nvSpPr>
        <p:spPr bwMode="auto">
          <a:xfrm>
            <a:off x="4302949" y="6603918"/>
            <a:ext cx="119171" cy="119188"/>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7" name="Freeform 18"/>
          <p:cNvSpPr>
            <a:spLocks/>
          </p:cNvSpPr>
          <p:nvPr userDrawn="1"/>
        </p:nvSpPr>
        <p:spPr bwMode="auto">
          <a:xfrm>
            <a:off x="4344519" y="6468792"/>
            <a:ext cx="36722" cy="121960"/>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8" name="Rectangle 207"/>
          <p:cNvSpPr/>
          <p:nvPr userDrawn="1"/>
        </p:nvSpPr>
        <p:spPr bwMode="auto">
          <a:xfrm>
            <a:off x="-212623" y="6858000"/>
            <a:ext cx="12617246" cy="7684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9" name="Rectangle 208"/>
          <p:cNvSpPr/>
          <p:nvPr userDrawn="1"/>
        </p:nvSpPr>
        <p:spPr bwMode="auto">
          <a:xfrm>
            <a:off x="-384182" y="6088046"/>
            <a:ext cx="384182" cy="7684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4" name="Rectangle 203"/>
          <p:cNvSpPr/>
          <p:nvPr userDrawn="1"/>
        </p:nvSpPr>
        <p:spPr bwMode="auto">
          <a:xfrm>
            <a:off x="0" y="5404123"/>
            <a:ext cx="12192000" cy="93867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0" name="Rectangle 209"/>
          <p:cNvSpPr/>
          <p:nvPr userDrawn="1"/>
        </p:nvSpPr>
        <p:spPr bwMode="auto">
          <a:xfrm>
            <a:off x="0" y="6342794"/>
            <a:ext cx="12192000" cy="515206"/>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11" name="Picture 210"/>
          <p:cNvPicPr>
            <a:picLocks noChangeAspect="1"/>
          </p:cNvPicPr>
          <p:nvPr userDrawn="1"/>
        </p:nvPicPr>
        <p:blipFill>
          <a:blip r:embed="rId2">
            <a:biLevel thresh="25000"/>
          </a:blip>
          <a:stretch>
            <a:fillRect/>
          </a:stretch>
        </p:blipFill>
        <p:spPr>
          <a:xfrm>
            <a:off x="168139" y="6496726"/>
            <a:ext cx="918197" cy="202344"/>
          </a:xfrm>
          <a:prstGeom prst="rect">
            <a:avLst/>
          </a:prstGeom>
        </p:spPr>
      </p:pic>
    </p:spTree>
    <p:extLst>
      <p:ext uri="{BB962C8B-B14F-4D97-AF65-F5344CB8AC3E}">
        <p14:creationId xmlns:p14="http://schemas.microsoft.com/office/powerpoint/2010/main" val="260594931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53" y="228604"/>
            <a:ext cx="11151917" cy="747897"/>
          </a:xfrm>
        </p:spPr>
        <p:txBody>
          <a:bodyPr/>
          <a:lstStyle/>
          <a:p>
            <a:r>
              <a:rPr lang="en-US"/>
              <a:t>Click to edit Master title style</a:t>
            </a:r>
          </a:p>
        </p:txBody>
      </p:sp>
      <p:sp>
        <p:nvSpPr>
          <p:cNvPr id="5" name="Text Placeholder 4"/>
          <p:cNvSpPr>
            <a:spLocks noGrp="1"/>
          </p:cNvSpPr>
          <p:nvPr>
            <p:ph type="body" sz="quarter" idx="10"/>
          </p:nvPr>
        </p:nvSpPr>
        <p:spPr>
          <a:xfrm>
            <a:off x="519253" y="1447801"/>
            <a:ext cx="11151917"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10"/>
          <p:cNvSpPr>
            <a:spLocks noGrp="1"/>
          </p:cNvSpPr>
          <p:nvPr>
            <p:ph type="ftr" sz="quarter" idx="3"/>
          </p:nvPr>
        </p:nvSpPr>
        <p:spPr>
          <a:xfrm>
            <a:off x="519250" y="6438437"/>
            <a:ext cx="2750003" cy="128574"/>
          </a:xfrm>
          <a:prstGeom prst="rect">
            <a:avLst/>
          </a:prstGeom>
        </p:spPr>
        <p:txBody>
          <a:bodyPr vert="horz" lIns="91440" tIns="45720" rIns="91440" bIns="45720" rtlCol="0" anchor="ctr"/>
          <a:lstStyle>
            <a:lvl1pPr>
              <a:defRPr lang="en-US" sz="800" smtClean="0">
                <a:solidFill>
                  <a:schemeClr val="tx1">
                    <a:tint val="75000"/>
                  </a:schemeClr>
                </a:solidFill>
              </a:defRPr>
            </a:lvl1pPr>
          </a:lstStyle>
          <a:p>
            <a:endParaRPr lang="en-NZ"/>
          </a:p>
        </p:txBody>
      </p:sp>
      <p:sp>
        <p:nvSpPr>
          <p:cNvPr id="11" name="Date Placeholder 3"/>
          <p:cNvSpPr>
            <a:spLocks noGrp="1"/>
          </p:cNvSpPr>
          <p:nvPr>
            <p:ph type="dt" sz="half" idx="2"/>
          </p:nvPr>
        </p:nvSpPr>
        <p:spPr>
          <a:xfrm>
            <a:off x="4649487" y="6438716"/>
            <a:ext cx="2750003" cy="128016"/>
          </a:xfrm>
          <a:prstGeom prst="rect">
            <a:avLst/>
          </a:prstGeom>
        </p:spPr>
        <p:txBody>
          <a:bodyPr vert="horz" lIns="91440" tIns="45720" rIns="91440" bIns="45720" rtlCol="0" anchor="ctr"/>
          <a:lstStyle>
            <a:lvl1pPr algn="l">
              <a:defRPr sz="800">
                <a:solidFill>
                  <a:schemeClr val="tx1">
                    <a:tint val="75000"/>
                  </a:schemeClr>
                </a:solidFill>
              </a:defRPr>
            </a:lvl1pPr>
          </a:lstStyle>
          <a:p>
            <a:endParaRPr lang="en-NZ"/>
          </a:p>
        </p:txBody>
      </p:sp>
      <p:sp>
        <p:nvSpPr>
          <p:cNvPr id="12" name="Slide Number Placeholder 4"/>
          <p:cNvSpPr>
            <a:spLocks noGrp="1"/>
          </p:cNvSpPr>
          <p:nvPr>
            <p:ph type="sldNum" sz="quarter" idx="4"/>
          </p:nvPr>
        </p:nvSpPr>
        <p:spPr>
          <a:xfrm>
            <a:off x="8921163" y="6438716"/>
            <a:ext cx="2750003" cy="128016"/>
          </a:xfrm>
          <a:prstGeom prst="rect">
            <a:avLst/>
          </a:prstGeom>
        </p:spPr>
        <p:txBody>
          <a:bodyPr vert="horz" lIns="91440" tIns="45720" rIns="91440" bIns="45720" rtlCol="0" anchor="ctr"/>
          <a:lstStyle>
            <a:lvl1pPr algn="r">
              <a:defRPr sz="800">
                <a:solidFill>
                  <a:schemeClr val="tx1">
                    <a:tint val="75000"/>
                  </a:schemeClr>
                </a:solidFill>
              </a:defRPr>
            </a:lvl1pPr>
          </a:lstStyle>
          <a:p>
            <a:fld id="{ACD12783-0745-4B45-89C3-4C889D560545}" type="slidenum">
              <a:rPr lang="en-NZ" smtClean="0"/>
              <a:t>‹#›</a:t>
            </a:fld>
            <a:endParaRPr lang="en-NZ"/>
          </a:p>
        </p:txBody>
      </p:sp>
    </p:spTree>
    <p:extLst>
      <p:ext uri="{BB962C8B-B14F-4D97-AF65-F5344CB8AC3E}">
        <p14:creationId xmlns:p14="http://schemas.microsoft.com/office/powerpoint/2010/main" val="168655116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Blank">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2" name="Slide Number Placeholder 1"/>
          <p:cNvSpPr txBox="1">
            <a:spLocks/>
          </p:cNvSpPr>
          <p:nvPr userDrawn="1"/>
        </p:nvSpPr>
        <p:spPr>
          <a:xfrm>
            <a:off x="9448800" y="6492876"/>
            <a:ext cx="2743200" cy="365125"/>
          </a:xfrm>
          <a:prstGeom prst="rect">
            <a:avLst/>
          </a:prstGeom>
        </p:spPr>
        <p:txBody>
          <a:bodyPr vert="horz" lIns="91427" tIns="45713" rIns="91427" bIns="4571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34B8C21-472C-43AD-8B9F-5964D09AB204}" type="slidenum">
              <a:rPr lang="en-IN" sz="1200" smtClean="0"/>
              <a:pPr/>
              <a:t>‹#›</a:t>
            </a:fld>
            <a:endParaRPr lang="en-IN" sz="1200"/>
          </a:p>
        </p:txBody>
      </p:sp>
      <p:sp>
        <p:nvSpPr>
          <p:cNvPr id="192" name="Slide Number Placeholder 2"/>
          <p:cNvSpPr txBox="1">
            <a:spLocks/>
          </p:cNvSpPr>
          <p:nvPr userDrawn="1"/>
        </p:nvSpPr>
        <p:spPr>
          <a:xfrm>
            <a:off x="9448800" y="6492876"/>
            <a:ext cx="2743200" cy="365125"/>
          </a:xfrm>
          <a:prstGeom prst="rect">
            <a:avLst/>
          </a:prstGeom>
        </p:spPr>
        <p:txBody>
          <a:bodyPr vert="horz" lIns="91427" tIns="45713" rIns="91427" bIns="45713" rtlCol="0" anchor="ctr"/>
          <a:lstStyle>
            <a:defPPr>
              <a:defRPr lang="en-US"/>
            </a:defPPr>
            <a:lvl1pPr marL="0" algn="r" defTabSz="914400" rtl="0" eaLnBrk="1" latinLnBrk="0" hangingPunct="1">
              <a:defRPr sz="1200" kern="1200">
                <a:solidFill>
                  <a:srgbClr val="8080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34B8C21-472C-43AD-8B9F-5964D09AB204}" type="slidenum">
              <a:rPr lang="en-IN" sz="1200" smtClean="0"/>
              <a:pPr/>
              <a:t>‹#›</a:t>
            </a:fld>
            <a:endParaRPr lang="en-IN" sz="1200"/>
          </a:p>
        </p:txBody>
      </p:sp>
      <p:sp>
        <p:nvSpPr>
          <p:cNvPr id="4" name="Title 3"/>
          <p:cNvSpPr>
            <a:spLocks noGrp="1"/>
          </p:cNvSpPr>
          <p:nvPr>
            <p:ph type="title" hasCustomPrompt="1"/>
          </p:nvPr>
        </p:nvSpPr>
        <p:spPr>
          <a:xfrm>
            <a:off x="0" y="-4991"/>
            <a:ext cx="12192000" cy="690790"/>
          </a:xfrm>
        </p:spPr>
        <p:txBody>
          <a:bodyPr>
            <a:normAutofit/>
          </a:bodyPr>
          <a:lstStyle>
            <a:lvl1pPr marL="0" algn="l" defTabSz="932384" rtl="0" eaLnBrk="1" latinLnBrk="0" hangingPunct="1">
              <a:lnSpc>
                <a:spcPct val="90000"/>
              </a:lnSpc>
              <a:spcBef>
                <a:spcPct val="0"/>
              </a:spcBef>
              <a:buNone/>
              <a:defRPr lang="en-US" sz="3400" b="0" kern="1200" cap="none" spc="0" baseline="0">
                <a:ln>
                  <a:noFill/>
                </a:ln>
                <a:solidFill>
                  <a:schemeClr val="tx1"/>
                </a:solidFill>
                <a:effectLst/>
                <a:latin typeface="Segoe UI Light" panose="020B0502040204020203" pitchFamily="34" charset="0"/>
              </a:defRPr>
            </a:lvl1pPr>
          </a:lstStyle>
          <a:p>
            <a:pPr marL="0" lvl="0" algn="l" defTabSz="932384" rtl="0" eaLnBrk="1" latinLnBrk="0" hangingPunct="1">
              <a:lnSpc>
                <a:spcPct val="90000"/>
              </a:lnSpc>
              <a:spcBef>
                <a:spcPct val="0"/>
              </a:spcBef>
              <a:buNone/>
              <a:defRPr/>
            </a:pPr>
            <a:r>
              <a:rPr lang="en-US" sz="4400" spc="0">
                <a:ln>
                  <a:noFill/>
                </a:ln>
                <a:solidFill>
                  <a:srgbClr val="000000"/>
                </a:solidFill>
                <a:latin typeface="Segoe UI Light" panose="020B0502040204020203" pitchFamily="34" charset="0"/>
                <a:cs typeface="+mn-cs"/>
              </a:rPr>
              <a:t>Master Title </a:t>
            </a:r>
            <a:r>
              <a:rPr kumimoji="0" lang="en-US" sz="4400" b="0" i="0" u="none" strike="noStrike" kern="1200" cap="none" spc="0" normalizeH="0" baseline="0" noProof="0">
                <a:ln>
                  <a:noFill/>
                </a:ln>
                <a:solidFill>
                  <a:srgbClr val="505050">
                    <a:lumMod val="75000"/>
                  </a:srgbClr>
                </a:solidFill>
                <a:effectLst/>
                <a:uLnTx/>
                <a:uFillTx/>
                <a:latin typeface="Segoe UI Light" panose="020B0502040204020203" pitchFamily="34" charset="0"/>
                <a:cs typeface="+mn-cs"/>
              </a:rPr>
              <a:t>| </a:t>
            </a:r>
            <a:r>
              <a:rPr lang="en-US" sz="4400" b="0" kern="1200" cap="none" spc="0" baseline="0">
                <a:ln>
                  <a:noFill/>
                </a:ln>
                <a:solidFill>
                  <a:schemeClr val="accent2">
                    <a:lumMod val="75000"/>
                  </a:schemeClr>
                </a:solidFill>
                <a:effectLst/>
                <a:latin typeface="Segoe UI Light" panose="020B0502040204020203" pitchFamily="34" charset="0"/>
                <a:ea typeface="+mn-ea"/>
                <a:cs typeface="+mn-cs"/>
              </a:rPr>
              <a:t>Sub-Title</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208749" y="2991036"/>
            <a:ext cx="6858623" cy="876557"/>
          </a:xfrm>
          <a:prstGeom prst="rect">
            <a:avLst/>
          </a:prstGeom>
        </p:spPr>
      </p:pic>
    </p:spTree>
    <p:extLst>
      <p:ext uri="{BB962C8B-B14F-4D97-AF65-F5344CB8AC3E}">
        <p14:creationId xmlns:p14="http://schemas.microsoft.com/office/powerpoint/2010/main" val="317651773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936242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558406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3"/>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3" y="2914177"/>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1"/>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1"/>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3" y="2059075"/>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09"/>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39"/>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3" y="1203973"/>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7"/>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7"/>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3" y="348871"/>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5"/>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1"/>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3" y="6334585"/>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1"/>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49"/>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3" y="5479483"/>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7"/>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7"/>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3" y="4624381"/>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5"/>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5"/>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3" y="3769279"/>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3"/>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1552151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457448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78371" y="291107"/>
            <a:ext cx="11546397" cy="599221"/>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02760"/>
            <a:ext cx="11653523" cy="188038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130FD3EB-6E92-49B7-9A3C-D26FC9804B6B}" type="slidenum">
              <a:rPr lang="en-US" smtClean="0"/>
              <a:t>‹#›</a:t>
            </a:fld>
            <a:endParaRPr lang="en-US"/>
          </a:p>
        </p:txBody>
      </p:sp>
    </p:spTree>
    <p:extLst>
      <p:ext uri="{BB962C8B-B14F-4D97-AF65-F5344CB8AC3E}">
        <p14:creationId xmlns:p14="http://schemas.microsoft.com/office/powerpoint/2010/main" val="33693590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7">
                <a:solidFill>
                  <a:schemeClr val="tx2"/>
                </a:solidFill>
                <a:latin typeface="+mj-lt"/>
              </a:defRPr>
            </a:lvl1pPr>
          </a:lstStyle>
          <a:p>
            <a:r>
              <a:rPr lang="en-US" dirty="0"/>
              <a:t>Click to edit Master title style</a:t>
            </a:r>
          </a:p>
        </p:txBody>
      </p:sp>
    </p:spTree>
    <p:extLst>
      <p:ext uri="{BB962C8B-B14F-4D97-AF65-F5344CB8AC3E}">
        <p14:creationId xmlns:p14="http://schemas.microsoft.com/office/powerpoint/2010/main" val="123997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8707A-FE38-4F53-9F99-D18ECCBF0EDF}"/>
              </a:ext>
            </a:extLst>
          </p:cNvPr>
          <p:cNvSpPr/>
          <p:nvPr userDrawn="1"/>
        </p:nvSpPr>
        <p:spPr bwMode="auto">
          <a:xfrm>
            <a:off x="-20173" y="-1"/>
            <a:ext cx="12212173" cy="237564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1" y="289513"/>
            <a:ext cx="11662784" cy="899665"/>
          </a:xfrm>
        </p:spPr>
        <p:txBody>
          <a:bodyPr/>
          <a:lstStyle>
            <a:lvl1pPr>
              <a:defRPr>
                <a:solidFill>
                  <a:schemeClr val="bg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17461"/>
            <a:ext cx="11922123" cy="987963"/>
          </a:xfrm>
        </p:spPr>
        <p:txBody>
          <a:bodyPr/>
          <a:lstStyle>
            <a:lvl1pPr marL="0" indent="0">
              <a:spcBef>
                <a:spcPts val="0"/>
              </a:spcBef>
              <a:spcAft>
                <a:spcPts val="600"/>
              </a:spcAft>
              <a:buNone/>
              <a:defRPr sz="2800">
                <a:solidFill>
                  <a:schemeClr val="bg1"/>
                </a:solidFill>
              </a:defRPr>
            </a:lvl1pPr>
            <a:lvl2pPr marL="224053" indent="0">
              <a:buNone/>
              <a:defRPr sz="2000">
                <a:solidFill>
                  <a:schemeClr val="bg1"/>
                </a:solidFill>
              </a:defRPr>
            </a:lvl2pPr>
            <a:lvl3pPr>
              <a:defRPr sz="2000">
                <a:solidFill>
                  <a:schemeClr val="tx1"/>
                </a:solidFill>
              </a:defRPr>
            </a:lvl3pPr>
            <a:lvl4pPr>
              <a:defRPr sz="1600">
                <a:solidFill>
                  <a:schemeClr val="tx1"/>
                </a:solidFill>
              </a:defRPr>
            </a:lvl4pPr>
            <a:lvl5pPr>
              <a:defRPr sz="1600">
                <a:solidFill>
                  <a:schemeClr val="tx1"/>
                </a:solidFill>
              </a:defRPr>
            </a:lvl5pPr>
          </a:lstStyle>
          <a:p>
            <a:pPr lvl="0"/>
            <a:r>
              <a:rPr lang="en-US" dirty="0"/>
              <a:t>Edit Master text styles</a:t>
            </a:r>
          </a:p>
          <a:p>
            <a:pPr lvl="1"/>
            <a:r>
              <a:rPr lang="en-US" dirty="0"/>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1497406"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4435064"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7372722"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118543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3876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Only_blu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07571" y="80690"/>
            <a:ext cx="1317744" cy="12372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b" anchorCtr="0" forceAA="0" compatLnSpc="1">
            <a:prstTxWarp prst="textNoShape">
              <a:avLst/>
            </a:prstTxWarp>
            <a:noAutofit/>
          </a:bodyPr>
          <a:lstStyle/>
          <a:p>
            <a:pPr algn="r"/>
            <a:endParaRPr lang="en-US" sz="1175" dirty="0"/>
          </a:p>
        </p:txBody>
      </p:sp>
      <p:sp>
        <p:nvSpPr>
          <p:cNvPr id="4" name="Title 3">
            <a:extLst>
              <a:ext uri="{FF2B5EF4-FFF2-40B4-BE49-F238E27FC236}">
                <a16:creationId xmlns:a16="http://schemas.microsoft.com/office/drawing/2014/main" id="{9198B05B-806C-4FBD-8773-56BD1EF0C2A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9786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67071-2CE3-4EE3-8C29-2D915DE788C1}"/>
              </a:ext>
            </a:extLst>
          </p:cNvPr>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BD773108-B586-46FE-8001-6541E36726E2}"/>
              </a:ext>
            </a:extLst>
          </p:cNvPr>
          <p:cNvGrpSpPr/>
          <p:nvPr userDrawn="1"/>
        </p:nvGrpSpPr>
        <p:grpSpPr>
          <a:xfrm>
            <a:off x="1463933" y="1626536"/>
            <a:ext cx="8402940" cy="4263966"/>
            <a:chOff x="1463933" y="1626535"/>
            <a:chExt cx="8402940" cy="4263966"/>
          </a:xfrm>
          <a:solidFill>
            <a:schemeClr val="bg1"/>
          </a:solidFill>
        </p:grpSpPr>
        <p:sp>
          <p:nvSpPr>
            <p:cNvPr id="4" name="Rectangle 3">
              <a:extLst>
                <a:ext uri="{FF2B5EF4-FFF2-40B4-BE49-F238E27FC236}">
                  <a16:creationId xmlns:a16="http://schemas.microsoft.com/office/drawing/2014/main" id="{B9560209-0B17-4019-AF87-E675865BF355}"/>
                </a:ext>
              </a:extLst>
            </p:cNvPr>
            <p:cNvSpPr/>
            <p:nvPr/>
          </p:nvSpPr>
          <p:spPr bwMode="auto">
            <a:xfrm>
              <a:off x="1598965" y="1626535"/>
              <a:ext cx="8267908" cy="42639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ight Bracket 4">
              <a:extLst>
                <a:ext uri="{FF2B5EF4-FFF2-40B4-BE49-F238E27FC236}">
                  <a16:creationId xmlns:a16="http://schemas.microsoft.com/office/drawing/2014/main" id="{6C964603-7A8B-4518-AC18-E736B3ACAAF2}"/>
                </a:ext>
              </a:extLst>
            </p:cNvPr>
            <p:cNvSpPr/>
            <p:nvPr/>
          </p:nvSpPr>
          <p:spPr>
            <a:xfrm>
              <a:off x="1463933" y="1626535"/>
              <a:ext cx="52618" cy="4114800"/>
            </a:xfrm>
            <a:prstGeom prst="rightBracket">
              <a:avLst/>
            </a:prstGeom>
            <a:grpFill/>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60" name="Group 159">
            <a:extLst>
              <a:ext uri="{FF2B5EF4-FFF2-40B4-BE49-F238E27FC236}">
                <a16:creationId xmlns:a16="http://schemas.microsoft.com/office/drawing/2014/main" id="{86D374F3-6EC0-4D2B-AB2B-09686ADCFF6F}"/>
              </a:ext>
            </a:extLst>
          </p:cNvPr>
          <p:cNvGrpSpPr/>
          <p:nvPr userDrawn="1"/>
        </p:nvGrpSpPr>
        <p:grpSpPr>
          <a:xfrm>
            <a:off x="255026" y="1708982"/>
            <a:ext cx="1087157" cy="961394"/>
            <a:chOff x="255025" y="1708982"/>
            <a:chExt cx="1087157" cy="961394"/>
          </a:xfrm>
        </p:grpSpPr>
        <p:sp>
          <p:nvSpPr>
            <p:cNvPr id="161" name="TextBox 160">
              <a:extLst>
                <a:ext uri="{FF2B5EF4-FFF2-40B4-BE49-F238E27FC236}">
                  <a16:creationId xmlns:a16="http://schemas.microsoft.com/office/drawing/2014/main" id="{C3611954-2E0D-46C1-A49E-FD0FD39537A0}"/>
                </a:ext>
              </a:extLst>
            </p:cNvPr>
            <p:cNvSpPr txBox="1"/>
            <p:nvPr/>
          </p:nvSpPr>
          <p:spPr>
            <a:xfrm>
              <a:off x="255025" y="2326949"/>
              <a:ext cx="1087157" cy="343427"/>
            </a:xfrm>
            <a:prstGeom prst="rect">
              <a:avLst/>
            </a:prstGeom>
            <a:noFill/>
          </p:spPr>
          <p:txBody>
            <a:bodyPr wrap="none" lIns="91440" tIns="45720" rIns="91440" bIns="45720" rtlCol="0">
              <a:spAutoFit/>
            </a:bodyPr>
            <a:lstStyle/>
            <a:p>
              <a:pPr algn="ctr" defTabSz="932418">
                <a:defRPr/>
              </a:pPr>
              <a:r>
                <a:rPr lang="en-US" sz="800" kern="0" dirty="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rPr>
                <a:t>SENSORS AND IOT</a:t>
              </a:r>
            </a:p>
            <a:p>
              <a:pPr algn="ctr" defTabSz="932418">
                <a:defRPr/>
              </a:pPr>
              <a:r>
                <a:rPr lang="en-US" sz="800" kern="0" dirty="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162" name="Group 161">
              <a:extLst>
                <a:ext uri="{FF2B5EF4-FFF2-40B4-BE49-F238E27FC236}">
                  <a16:creationId xmlns:a16="http://schemas.microsoft.com/office/drawing/2014/main" id="{9FF88576-8520-44A1-94DF-A821E4A52E42}"/>
                </a:ext>
              </a:extLst>
            </p:cNvPr>
            <p:cNvGrpSpPr/>
            <p:nvPr/>
          </p:nvGrpSpPr>
          <p:grpSpPr>
            <a:xfrm>
              <a:off x="371360" y="1708982"/>
              <a:ext cx="854487" cy="632758"/>
              <a:chOff x="10141337" y="3202590"/>
              <a:chExt cx="1753007" cy="1298123"/>
            </a:xfrm>
          </p:grpSpPr>
          <p:grpSp>
            <p:nvGrpSpPr>
              <p:cNvPr id="163" name="Group 162">
                <a:extLst>
                  <a:ext uri="{FF2B5EF4-FFF2-40B4-BE49-F238E27FC236}">
                    <a16:creationId xmlns:a16="http://schemas.microsoft.com/office/drawing/2014/main" id="{CF042403-BA51-4B45-A3BA-30CFC4FE2C93}"/>
                  </a:ext>
                </a:extLst>
              </p:cNvPr>
              <p:cNvGrpSpPr/>
              <p:nvPr/>
            </p:nvGrpSpPr>
            <p:grpSpPr>
              <a:xfrm>
                <a:off x="10141337" y="3202590"/>
                <a:ext cx="1753007" cy="1194252"/>
                <a:chOff x="7846467" y="4929486"/>
                <a:chExt cx="1534842" cy="1045625"/>
              </a:xfrm>
            </p:grpSpPr>
            <p:sp>
              <p:nvSpPr>
                <p:cNvPr id="215" name="Freeform 74">
                  <a:extLst>
                    <a:ext uri="{FF2B5EF4-FFF2-40B4-BE49-F238E27FC236}">
                      <a16:creationId xmlns:a16="http://schemas.microsoft.com/office/drawing/2014/main" id="{031FB632-41B3-483C-BFA0-21DBD0CBC90D}"/>
                    </a:ext>
                  </a:extLst>
                </p:cNvPr>
                <p:cNvSpPr/>
                <p:nvPr/>
              </p:nvSpPr>
              <p:spPr bwMode="auto">
                <a:xfrm>
                  <a:off x="7846467" y="4941974"/>
                  <a:ext cx="1534842" cy="966112"/>
                </a:xfrm>
                <a:custGeom>
                  <a:avLst/>
                  <a:gdLst>
                    <a:gd name="connsiteX0" fmla="*/ 2240131 w 3865951"/>
                    <a:gd name="connsiteY0" fmla="*/ 0 h 2433435"/>
                    <a:gd name="connsiteX1" fmla="*/ 3431954 w 3865951"/>
                    <a:gd name="connsiteY1" fmla="*/ 1191823 h 2433435"/>
                    <a:gd name="connsiteX2" fmla="*/ 3407740 w 3865951"/>
                    <a:gd name="connsiteY2" fmla="*/ 1432017 h 2433435"/>
                    <a:gd name="connsiteX3" fmla="*/ 3363580 w 3865951"/>
                    <a:gd name="connsiteY3" fmla="*/ 1574277 h 2433435"/>
                    <a:gd name="connsiteX4" fmla="*/ 3436372 w 3865951"/>
                    <a:gd name="connsiteY4" fmla="*/ 1574277 h 2433435"/>
                    <a:gd name="connsiteX5" fmla="*/ 3865951 w 3865951"/>
                    <a:gd name="connsiteY5" fmla="*/ 2003856 h 2433435"/>
                    <a:gd name="connsiteX6" fmla="*/ 3865950 w 3865951"/>
                    <a:gd name="connsiteY6" fmla="*/ 2003856 h 2433435"/>
                    <a:gd name="connsiteX7" fmla="*/ 3436371 w 3865951"/>
                    <a:gd name="connsiteY7" fmla="*/ 2433435 h 2433435"/>
                    <a:gd name="connsiteX8" fmla="*/ 1694384 w 3865951"/>
                    <a:gd name="connsiteY8" fmla="*/ 2433434 h 2433435"/>
                    <a:gd name="connsiteX9" fmla="*/ 770876 w 3865951"/>
                    <a:gd name="connsiteY9" fmla="*/ 2433434 h 2433435"/>
                    <a:gd name="connsiteX10" fmla="*/ 0 w 3865951"/>
                    <a:gd name="connsiteY10" fmla="*/ 1662558 h 2433435"/>
                    <a:gd name="connsiteX11" fmla="*/ 770876 w 3865951"/>
                    <a:gd name="connsiteY11" fmla="*/ 891682 h 2433435"/>
                    <a:gd name="connsiteX12" fmla="*/ 1091130 w 3865951"/>
                    <a:gd name="connsiteY12" fmla="*/ 891682 h 2433435"/>
                    <a:gd name="connsiteX13" fmla="*/ 1141967 w 3865951"/>
                    <a:gd name="connsiteY13" fmla="*/ 727911 h 2433435"/>
                    <a:gd name="connsiteX14" fmla="*/ 2240131 w 3865951"/>
                    <a:gd name="connsiteY14" fmla="*/ 0 h 243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65951" h="2433435">
                      <a:moveTo>
                        <a:pt x="2240131" y="0"/>
                      </a:moveTo>
                      <a:cubicBezTo>
                        <a:pt x="2898357" y="0"/>
                        <a:pt x="3431954" y="533597"/>
                        <a:pt x="3431954" y="1191823"/>
                      </a:cubicBezTo>
                      <a:cubicBezTo>
                        <a:pt x="3431954" y="1274101"/>
                        <a:pt x="3423617" y="1354432"/>
                        <a:pt x="3407740" y="1432017"/>
                      </a:cubicBezTo>
                      <a:lnTo>
                        <a:pt x="3363580" y="1574277"/>
                      </a:lnTo>
                      <a:lnTo>
                        <a:pt x="3436372" y="1574277"/>
                      </a:lnTo>
                      <a:cubicBezTo>
                        <a:pt x="3673622" y="1574277"/>
                        <a:pt x="3865951" y="1766606"/>
                        <a:pt x="3865951" y="2003856"/>
                      </a:cubicBezTo>
                      <a:lnTo>
                        <a:pt x="3865950" y="2003856"/>
                      </a:lnTo>
                      <a:cubicBezTo>
                        <a:pt x="3865950" y="2241106"/>
                        <a:pt x="3673621" y="2433435"/>
                        <a:pt x="3436371" y="2433435"/>
                      </a:cubicBezTo>
                      <a:lnTo>
                        <a:pt x="1694384" y="2433434"/>
                      </a:lnTo>
                      <a:lnTo>
                        <a:pt x="770876" y="2433434"/>
                      </a:lnTo>
                      <a:cubicBezTo>
                        <a:pt x="345133" y="2433434"/>
                        <a:pt x="0" y="2088301"/>
                        <a:pt x="0" y="1662558"/>
                      </a:cubicBezTo>
                      <a:cubicBezTo>
                        <a:pt x="0" y="1236815"/>
                        <a:pt x="345133" y="891682"/>
                        <a:pt x="770876" y="891682"/>
                      </a:cubicBezTo>
                      <a:lnTo>
                        <a:pt x="1091130" y="891682"/>
                      </a:lnTo>
                      <a:lnTo>
                        <a:pt x="1141967" y="727911"/>
                      </a:lnTo>
                      <a:cubicBezTo>
                        <a:pt x="1322896" y="300148"/>
                        <a:pt x="1746462" y="0"/>
                        <a:pt x="2240131" y="0"/>
                      </a:cubicBezTo>
                      <a:close/>
                    </a:path>
                  </a:pathLst>
                </a:custGeom>
                <a:solidFill>
                  <a:srgbClr val="D0E7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Freeform 75">
                  <a:extLst>
                    <a:ext uri="{FF2B5EF4-FFF2-40B4-BE49-F238E27FC236}">
                      <a16:creationId xmlns:a16="http://schemas.microsoft.com/office/drawing/2014/main" id="{5A46B538-63A7-41F0-B5A9-32A5E22A7D44}"/>
                    </a:ext>
                  </a:extLst>
                </p:cNvPr>
                <p:cNvSpPr/>
                <p:nvPr/>
              </p:nvSpPr>
              <p:spPr bwMode="auto">
                <a:xfrm flipH="1">
                  <a:off x="8684278" y="5180746"/>
                  <a:ext cx="384116" cy="794365"/>
                </a:xfrm>
                <a:custGeom>
                  <a:avLst/>
                  <a:gdLst>
                    <a:gd name="connsiteX0" fmla="*/ 0 w 384116"/>
                    <a:gd name="connsiteY0" fmla="*/ 0 h 948393"/>
                    <a:gd name="connsiteX1" fmla="*/ 0 w 384116"/>
                    <a:gd name="connsiteY1" fmla="*/ 241347 h 948393"/>
                    <a:gd name="connsiteX2" fmla="*/ 197157 w 384116"/>
                    <a:gd name="connsiteY2" fmla="*/ 241347 h 948393"/>
                    <a:gd name="connsiteX3" fmla="*/ 197157 w 384116"/>
                    <a:gd name="connsiteY3" fmla="*/ 367120 h 948393"/>
                    <a:gd name="connsiteX4" fmla="*/ 384116 w 384116"/>
                    <a:gd name="connsiteY4" fmla="*/ 367120 h 948393"/>
                    <a:gd name="connsiteX5" fmla="*/ 384116 w 384116"/>
                    <a:gd name="connsiteY5" fmla="*/ 948393 h 94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116" h="948393">
                      <a:moveTo>
                        <a:pt x="0" y="0"/>
                      </a:moveTo>
                      <a:lnTo>
                        <a:pt x="0" y="241347"/>
                      </a:lnTo>
                      <a:lnTo>
                        <a:pt x="197157" y="241347"/>
                      </a:lnTo>
                      <a:lnTo>
                        <a:pt x="197157" y="367120"/>
                      </a:lnTo>
                      <a:lnTo>
                        <a:pt x="384116" y="367120"/>
                      </a:lnTo>
                      <a:lnTo>
                        <a:pt x="384116" y="948393"/>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dirty="0"/>
                </a:p>
              </p:txBody>
            </p:sp>
            <p:grpSp>
              <p:nvGrpSpPr>
                <p:cNvPr id="217" name="Group 216">
                  <a:extLst>
                    <a:ext uri="{FF2B5EF4-FFF2-40B4-BE49-F238E27FC236}">
                      <a16:creationId xmlns:a16="http://schemas.microsoft.com/office/drawing/2014/main" id="{50796E74-59F3-455F-B514-9B4EE2644896}"/>
                    </a:ext>
                  </a:extLst>
                </p:cNvPr>
                <p:cNvGrpSpPr/>
                <p:nvPr/>
              </p:nvGrpSpPr>
              <p:grpSpPr>
                <a:xfrm>
                  <a:off x="7945970" y="4929486"/>
                  <a:ext cx="841081" cy="1040471"/>
                  <a:chOff x="7945970" y="4929486"/>
                  <a:chExt cx="841081" cy="1040471"/>
                </a:xfrm>
              </p:grpSpPr>
              <p:sp>
                <p:nvSpPr>
                  <p:cNvPr id="218" name="Freeform 77">
                    <a:extLst>
                      <a:ext uri="{FF2B5EF4-FFF2-40B4-BE49-F238E27FC236}">
                        <a16:creationId xmlns:a16="http://schemas.microsoft.com/office/drawing/2014/main" id="{1417D3BA-C2EF-4695-B6AE-FC3636FEAD8C}"/>
                      </a:ext>
                    </a:extLst>
                  </p:cNvPr>
                  <p:cNvSpPr/>
                  <p:nvPr/>
                </p:nvSpPr>
                <p:spPr bwMode="auto">
                  <a:xfrm>
                    <a:off x="8474319" y="4997770"/>
                    <a:ext cx="312732" cy="972187"/>
                  </a:xfrm>
                  <a:custGeom>
                    <a:avLst/>
                    <a:gdLst>
                      <a:gd name="connsiteX0" fmla="*/ 105377 w 312732"/>
                      <a:gd name="connsiteY0" fmla="*/ 0 h 972187"/>
                      <a:gd name="connsiteX1" fmla="*/ 105377 w 312732"/>
                      <a:gd name="connsiteY1" fmla="*/ 169963 h 972187"/>
                      <a:gd name="connsiteX2" fmla="*/ 312732 w 312732"/>
                      <a:gd name="connsiteY2" fmla="*/ 169963 h 972187"/>
                      <a:gd name="connsiteX3" fmla="*/ 312732 w 312732"/>
                      <a:gd name="connsiteY3" fmla="*/ 282138 h 972187"/>
                      <a:gd name="connsiteX4" fmla="*/ 0 w 312732"/>
                      <a:gd name="connsiteY4" fmla="*/ 282138 h 972187"/>
                      <a:gd name="connsiteX5" fmla="*/ 0 w 312732"/>
                      <a:gd name="connsiteY5" fmla="*/ 972187 h 97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732" h="972187">
                        <a:moveTo>
                          <a:pt x="105377" y="0"/>
                        </a:moveTo>
                        <a:lnTo>
                          <a:pt x="105377" y="169963"/>
                        </a:lnTo>
                        <a:lnTo>
                          <a:pt x="312732" y="169963"/>
                        </a:lnTo>
                        <a:lnTo>
                          <a:pt x="312732" y="282138"/>
                        </a:lnTo>
                        <a:lnTo>
                          <a:pt x="0" y="282138"/>
                        </a:lnTo>
                        <a:lnTo>
                          <a:pt x="0" y="972187"/>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sp>
                <p:nvSpPr>
                  <p:cNvPr id="219" name="Freeform 78">
                    <a:extLst>
                      <a:ext uri="{FF2B5EF4-FFF2-40B4-BE49-F238E27FC236}">
                        <a16:creationId xmlns:a16="http://schemas.microsoft.com/office/drawing/2014/main" id="{22362115-5091-4647-A94F-94ED8AF11601}"/>
                      </a:ext>
                    </a:extLst>
                  </p:cNvPr>
                  <p:cNvSpPr/>
                  <p:nvPr/>
                </p:nvSpPr>
                <p:spPr bwMode="auto">
                  <a:xfrm>
                    <a:off x="7945970" y="4929486"/>
                    <a:ext cx="384116" cy="948393"/>
                  </a:xfrm>
                  <a:custGeom>
                    <a:avLst/>
                    <a:gdLst>
                      <a:gd name="connsiteX0" fmla="*/ 0 w 384116"/>
                      <a:gd name="connsiteY0" fmla="*/ 0 h 948393"/>
                      <a:gd name="connsiteX1" fmla="*/ 0 w 384116"/>
                      <a:gd name="connsiteY1" fmla="*/ 241347 h 948393"/>
                      <a:gd name="connsiteX2" fmla="*/ 197157 w 384116"/>
                      <a:gd name="connsiteY2" fmla="*/ 241347 h 948393"/>
                      <a:gd name="connsiteX3" fmla="*/ 197157 w 384116"/>
                      <a:gd name="connsiteY3" fmla="*/ 367120 h 948393"/>
                      <a:gd name="connsiteX4" fmla="*/ 384116 w 384116"/>
                      <a:gd name="connsiteY4" fmla="*/ 367120 h 948393"/>
                      <a:gd name="connsiteX5" fmla="*/ 384116 w 384116"/>
                      <a:gd name="connsiteY5" fmla="*/ 948393 h 94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116" h="948393">
                        <a:moveTo>
                          <a:pt x="0" y="0"/>
                        </a:moveTo>
                        <a:lnTo>
                          <a:pt x="0" y="241347"/>
                        </a:lnTo>
                        <a:lnTo>
                          <a:pt x="197157" y="241347"/>
                        </a:lnTo>
                        <a:lnTo>
                          <a:pt x="197157" y="367120"/>
                        </a:lnTo>
                        <a:lnTo>
                          <a:pt x="384116" y="367120"/>
                        </a:lnTo>
                        <a:lnTo>
                          <a:pt x="384116" y="948393"/>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dirty="0"/>
                  </a:p>
                </p:txBody>
              </p:sp>
              <p:sp>
                <p:nvSpPr>
                  <p:cNvPr id="220" name="Freeform 79">
                    <a:extLst>
                      <a:ext uri="{FF2B5EF4-FFF2-40B4-BE49-F238E27FC236}">
                        <a16:creationId xmlns:a16="http://schemas.microsoft.com/office/drawing/2014/main" id="{EF9278B9-E1EE-4F46-83BD-950267673839}"/>
                      </a:ext>
                    </a:extLst>
                  </p:cNvPr>
                  <p:cNvSpPr/>
                  <p:nvPr/>
                </p:nvSpPr>
                <p:spPr bwMode="auto">
                  <a:xfrm>
                    <a:off x="8087203" y="5346230"/>
                    <a:ext cx="145113" cy="589224"/>
                  </a:xfrm>
                  <a:custGeom>
                    <a:avLst/>
                    <a:gdLst>
                      <a:gd name="connsiteX0" fmla="*/ 105377 w 312732"/>
                      <a:gd name="connsiteY0" fmla="*/ 0 h 972187"/>
                      <a:gd name="connsiteX1" fmla="*/ 105377 w 312732"/>
                      <a:gd name="connsiteY1" fmla="*/ 169963 h 972187"/>
                      <a:gd name="connsiteX2" fmla="*/ 312732 w 312732"/>
                      <a:gd name="connsiteY2" fmla="*/ 169963 h 972187"/>
                      <a:gd name="connsiteX3" fmla="*/ 312732 w 312732"/>
                      <a:gd name="connsiteY3" fmla="*/ 282138 h 972187"/>
                      <a:gd name="connsiteX4" fmla="*/ 0 w 312732"/>
                      <a:gd name="connsiteY4" fmla="*/ 282138 h 972187"/>
                      <a:gd name="connsiteX5" fmla="*/ 0 w 312732"/>
                      <a:gd name="connsiteY5" fmla="*/ 972187 h 972187"/>
                      <a:gd name="connsiteX0" fmla="*/ 105378 w 312732"/>
                      <a:gd name="connsiteY0" fmla="*/ 0 h 1269831"/>
                      <a:gd name="connsiteX1" fmla="*/ 105377 w 312732"/>
                      <a:gd name="connsiteY1" fmla="*/ 467607 h 1269831"/>
                      <a:gd name="connsiteX2" fmla="*/ 312732 w 312732"/>
                      <a:gd name="connsiteY2" fmla="*/ 467607 h 1269831"/>
                      <a:gd name="connsiteX3" fmla="*/ 312732 w 312732"/>
                      <a:gd name="connsiteY3" fmla="*/ 579782 h 1269831"/>
                      <a:gd name="connsiteX4" fmla="*/ 0 w 312732"/>
                      <a:gd name="connsiteY4" fmla="*/ 579782 h 1269831"/>
                      <a:gd name="connsiteX5" fmla="*/ 0 w 312732"/>
                      <a:gd name="connsiteY5" fmla="*/ 1269831 h 1269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732" h="1269831">
                        <a:moveTo>
                          <a:pt x="105378" y="0"/>
                        </a:moveTo>
                        <a:cubicBezTo>
                          <a:pt x="105378" y="155869"/>
                          <a:pt x="105377" y="311738"/>
                          <a:pt x="105377" y="467607"/>
                        </a:cubicBezTo>
                        <a:lnTo>
                          <a:pt x="312732" y="467607"/>
                        </a:lnTo>
                        <a:lnTo>
                          <a:pt x="312732" y="579782"/>
                        </a:lnTo>
                        <a:lnTo>
                          <a:pt x="0" y="579782"/>
                        </a:lnTo>
                        <a:lnTo>
                          <a:pt x="0" y="1269831"/>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grpSp>
          </p:grpSp>
          <p:grpSp>
            <p:nvGrpSpPr>
              <p:cNvPr id="164" name="Group 163">
                <a:extLst>
                  <a:ext uri="{FF2B5EF4-FFF2-40B4-BE49-F238E27FC236}">
                    <a16:creationId xmlns:a16="http://schemas.microsoft.com/office/drawing/2014/main" id="{E2C99C56-27A7-402D-AA4F-4F1270894617}"/>
                  </a:ext>
                </a:extLst>
              </p:cNvPr>
              <p:cNvGrpSpPr/>
              <p:nvPr/>
            </p:nvGrpSpPr>
            <p:grpSpPr>
              <a:xfrm>
                <a:off x="11183606" y="3473584"/>
                <a:ext cx="251959" cy="380267"/>
                <a:chOff x="7708558" y="5425736"/>
                <a:chExt cx="320989" cy="484450"/>
              </a:xfrm>
            </p:grpSpPr>
            <p:grpSp>
              <p:nvGrpSpPr>
                <p:cNvPr id="204" name="Group 203">
                  <a:extLst>
                    <a:ext uri="{FF2B5EF4-FFF2-40B4-BE49-F238E27FC236}">
                      <a16:creationId xmlns:a16="http://schemas.microsoft.com/office/drawing/2014/main" id="{78E9F5B4-E25F-48E2-8DA3-CFF63FFEEB0E}"/>
                    </a:ext>
                  </a:extLst>
                </p:cNvPr>
                <p:cNvGrpSpPr/>
                <p:nvPr/>
              </p:nvGrpSpPr>
              <p:grpSpPr>
                <a:xfrm>
                  <a:off x="7708558" y="5425736"/>
                  <a:ext cx="320989" cy="484450"/>
                  <a:chOff x="3256218" y="3404690"/>
                  <a:chExt cx="715704" cy="1109833"/>
                </a:xfrm>
              </p:grpSpPr>
              <p:grpSp>
                <p:nvGrpSpPr>
                  <p:cNvPr id="206" name="Group 205">
                    <a:extLst>
                      <a:ext uri="{FF2B5EF4-FFF2-40B4-BE49-F238E27FC236}">
                        <a16:creationId xmlns:a16="http://schemas.microsoft.com/office/drawing/2014/main" id="{0766DFD0-8415-44EB-9314-B4FA8DCA6519}"/>
                      </a:ext>
                    </a:extLst>
                  </p:cNvPr>
                  <p:cNvGrpSpPr>
                    <a:grpSpLocks noChangeAspect="1"/>
                  </p:cNvGrpSpPr>
                  <p:nvPr/>
                </p:nvGrpSpPr>
                <p:grpSpPr>
                  <a:xfrm>
                    <a:off x="3256218" y="3404690"/>
                    <a:ext cx="715704" cy="1109833"/>
                    <a:chOff x="6446738" y="4659402"/>
                    <a:chExt cx="1004711" cy="1557995"/>
                  </a:xfrm>
                </p:grpSpPr>
                <p:sp>
                  <p:nvSpPr>
                    <p:cNvPr id="211" name="Rounded Rectangle 88">
                      <a:extLst>
                        <a:ext uri="{FF2B5EF4-FFF2-40B4-BE49-F238E27FC236}">
                          <a16:creationId xmlns:a16="http://schemas.microsoft.com/office/drawing/2014/main" id="{C71F7AEC-931A-46D5-9944-50B53EE1B1B9}"/>
                        </a:ext>
                      </a:extLst>
                    </p:cNvPr>
                    <p:cNvSpPr/>
                    <p:nvPr/>
                  </p:nvSpPr>
                  <p:spPr>
                    <a:xfrm>
                      <a:off x="6446738" y="4659402"/>
                      <a:ext cx="1004711" cy="1557995"/>
                    </a:xfrm>
                    <a:prstGeom prst="roundRect">
                      <a:avLst>
                        <a:gd name="adj" fmla="val 6467"/>
                      </a:avLst>
                    </a:prstGeom>
                    <a:solidFill>
                      <a:srgbClr val="2664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12" name="Rectangle 211">
                      <a:extLst>
                        <a:ext uri="{FF2B5EF4-FFF2-40B4-BE49-F238E27FC236}">
                          <a16:creationId xmlns:a16="http://schemas.microsoft.com/office/drawing/2014/main" id="{64AE447A-2E98-4076-A701-13D4A243B2A6}"/>
                        </a:ext>
                      </a:extLst>
                    </p:cNvPr>
                    <p:cNvSpPr/>
                    <p:nvPr/>
                  </p:nvSpPr>
                  <p:spPr>
                    <a:xfrm>
                      <a:off x="6513795" y="4845482"/>
                      <a:ext cx="870596" cy="116732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13" name="Rounded Rectangle 90">
                      <a:extLst>
                        <a:ext uri="{FF2B5EF4-FFF2-40B4-BE49-F238E27FC236}">
                          <a16:creationId xmlns:a16="http://schemas.microsoft.com/office/drawing/2014/main" id="{542297FE-C258-4CCD-BB3B-74CE6742FC35}"/>
                        </a:ext>
                      </a:extLst>
                    </p:cNvPr>
                    <p:cNvSpPr/>
                    <p:nvPr/>
                  </p:nvSpPr>
                  <p:spPr>
                    <a:xfrm>
                      <a:off x="6769966" y="4716214"/>
                      <a:ext cx="358255" cy="45719"/>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14" name="Oval 213">
                      <a:extLst>
                        <a:ext uri="{FF2B5EF4-FFF2-40B4-BE49-F238E27FC236}">
                          <a16:creationId xmlns:a16="http://schemas.microsoft.com/office/drawing/2014/main" id="{2C7302C2-3192-4BF4-836F-20835A42E729}"/>
                        </a:ext>
                      </a:extLst>
                    </p:cNvPr>
                    <p:cNvSpPr/>
                    <p:nvPr/>
                  </p:nvSpPr>
                  <p:spPr>
                    <a:xfrm>
                      <a:off x="6880513" y="6039429"/>
                      <a:ext cx="137160" cy="13716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207" name="Group 206">
                    <a:extLst>
                      <a:ext uri="{FF2B5EF4-FFF2-40B4-BE49-F238E27FC236}">
                        <a16:creationId xmlns:a16="http://schemas.microsoft.com/office/drawing/2014/main" id="{2ADD6454-E885-41F2-8993-8F1CA9B595AD}"/>
                      </a:ext>
                    </a:extLst>
                  </p:cNvPr>
                  <p:cNvGrpSpPr/>
                  <p:nvPr/>
                </p:nvGrpSpPr>
                <p:grpSpPr>
                  <a:xfrm>
                    <a:off x="3381774" y="3675996"/>
                    <a:ext cx="447207" cy="551677"/>
                    <a:chOff x="8055373" y="3635514"/>
                    <a:chExt cx="1066706" cy="1315899"/>
                  </a:xfrm>
                </p:grpSpPr>
                <p:sp>
                  <p:nvSpPr>
                    <p:cNvPr id="208" name="Freeform 85">
                      <a:extLst>
                        <a:ext uri="{FF2B5EF4-FFF2-40B4-BE49-F238E27FC236}">
                          <a16:creationId xmlns:a16="http://schemas.microsoft.com/office/drawing/2014/main" id="{D4C92275-0377-4AF1-AF50-68D88107D67E}"/>
                        </a:ext>
                      </a:extLst>
                    </p:cNvPr>
                    <p:cNvSpPr/>
                    <p:nvPr/>
                  </p:nvSpPr>
                  <p:spPr>
                    <a:xfrm>
                      <a:off x="8072535" y="3635514"/>
                      <a:ext cx="1049544" cy="562870"/>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09" name="Freeform 86">
                      <a:extLst>
                        <a:ext uri="{FF2B5EF4-FFF2-40B4-BE49-F238E27FC236}">
                          <a16:creationId xmlns:a16="http://schemas.microsoft.com/office/drawing/2014/main" id="{2AF7A9D4-2FBF-40F5-9A2E-35A1A9439C9A}"/>
                        </a:ext>
                      </a:extLst>
                    </p:cNvPr>
                    <p:cNvSpPr/>
                    <p:nvPr/>
                  </p:nvSpPr>
                  <p:spPr>
                    <a:xfrm>
                      <a:off x="8055373" y="3970338"/>
                      <a:ext cx="517525" cy="98107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chemeClr val="bg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10" name="Freeform 87">
                      <a:extLst>
                        <a:ext uri="{FF2B5EF4-FFF2-40B4-BE49-F238E27FC236}">
                          <a16:creationId xmlns:a16="http://schemas.microsoft.com/office/drawing/2014/main" id="{C76CCF77-F1EC-4642-8D37-7421808EFA27}"/>
                        </a:ext>
                      </a:extLst>
                    </p:cNvPr>
                    <p:cNvSpPr/>
                    <p:nvPr/>
                  </p:nvSpPr>
                  <p:spPr>
                    <a:xfrm flipH="1">
                      <a:off x="8604226" y="3970338"/>
                      <a:ext cx="517525" cy="98107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chemeClr val="bg1">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sp>
              <p:nvSpPr>
                <p:cNvPr id="205" name="Freeform 82">
                  <a:extLst>
                    <a:ext uri="{FF2B5EF4-FFF2-40B4-BE49-F238E27FC236}">
                      <a16:creationId xmlns:a16="http://schemas.microsoft.com/office/drawing/2014/main" id="{04125D9B-721D-4311-93D2-C273E3E09D46}"/>
                    </a:ext>
                  </a:extLst>
                </p:cNvPr>
                <p:cNvSpPr/>
                <p:nvPr/>
              </p:nvSpPr>
              <p:spPr>
                <a:xfrm>
                  <a:off x="7803589" y="5425736"/>
                  <a:ext cx="225958" cy="484450"/>
                </a:xfrm>
                <a:custGeom>
                  <a:avLst/>
                  <a:gdLst>
                    <a:gd name="connsiteX0" fmla="*/ 186444 w 225958"/>
                    <a:gd name="connsiteY0" fmla="*/ 0 h 484450"/>
                    <a:gd name="connsiteX1" fmla="*/ 205200 w 225958"/>
                    <a:gd name="connsiteY1" fmla="*/ 0 h 484450"/>
                    <a:gd name="connsiteX2" fmla="*/ 225958 w 225958"/>
                    <a:gd name="connsiteY2" fmla="*/ 20758 h 484450"/>
                    <a:gd name="connsiteX3" fmla="*/ 225958 w 225958"/>
                    <a:gd name="connsiteY3" fmla="*/ 463692 h 484450"/>
                    <a:gd name="connsiteX4" fmla="*/ 205200 w 225958"/>
                    <a:gd name="connsiteY4" fmla="*/ 484450 h 484450"/>
                    <a:gd name="connsiteX5" fmla="*/ 0 w 225958"/>
                    <a:gd name="connsiteY5" fmla="*/ 484450 h 48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958" h="484450">
                      <a:moveTo>
                        <a:pt x="186444" y="0"/>
                      </a:moveTo>
                      <a:lnTo>
                        <a:pt x="205200" y="0"/>
                      </a:lnTo>
                      <a:cubicBezTo>
                        <a:pt x="216664" y="0"/>
                        <a:pt x="225958" y="9294"/>
                        <a:pt x="225958" y="20758"/>
                      </a:cubicBezTo>
                      <a:lnTo>
                        <a:pt x="225958" y="463692"/>
                      </a:lnTo>
                      <a:cubicBezTo>
                        <a:pt x="225958" y="475156"/>
                        <a:pt x="216664" y="484450"/>
                        <a:pt x="205200" y="484450"/>
                      </a:cubicBezTo>
                      <a:lnTo>
                        <a:pt x="0" y="484450"/>
                      </a:lnTo>
                      <a:close/>
                    </a:path>
                  </a:pathLst>
                </a:custGeom>
                <a:solidFill>
                  <a:schemeClr val="accent3">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5" name="Group 164">
                <a:extLst>
                  <a:ext uri="{FF2B5EF4-FFF2-40B4-BE49-F238E27FC236}">
                    <a16:creationId xmlns:a16="http://schemas.microsoft.com/office/drawing/2014/main" id="{A05D5ADF-8916-432F-A66C-858AB0C5C966}"/>
                  </a:ext>
                </a:extLst>
              </p:cNvPr>
              <p:cNvGrpSpPr/>
              <p:nvPr/>
            </p:nvGrpSpPr>
            <p:grpSpPr>
              <a:xfrm flipH="1">
                <a:off x="10486300" y="3670645"/>
                <a:ext cx="516610" cy="558460"/>
                <a:chOff x="9648816" y="3253646"/>
                <a:chExt cx="631523" cy="674324"/>
              </a:xfrm>
            </p:grpSpPr>
            <p:sp>
              <p:nvSpPr>
                <p:cNvPr id="195" name="Rectangle 194">
                  <a:extLst>
                    <a:ext uri="{FF2B5EF4-FFF2-40B4-BE49-F238E27FC236}">
                      <a16:creationId xmlns:a16="http://schemas.microsoft.com/office/drawing/2014/main" id="{B680DC32-3EEF-4412-B895-2F173912AAED}"/>
                    </a:ext>
                  </a:extLst>
                </p:cNvPr>
                <p:cNvSpPr/>
                <p:nvPr/>
              </p:nvSpPr>
              <p:spPr bwMode="auto">
                <a:xfrm>
                  <a:off x="10180623" y="3319964"/>
                  <a:ext cx="91440" cy="118957"/>
                </a:xfrm>
                <a:prstGeom prst="rect">
                  <a:avLst/>
                </a:prstGeom>
                <a:solidFill>
                  <a:srgbClr val="FFD4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6" name="Rectangle 195">
                  <a:extLst>
                    <a:ext uri="{FF2B5EF4-FFF2-40B4-BE49-F238E27FC236}">
                      <a16:creationId xmlns:a16="http://schemas.microsoft.com/office/drawing/2014/main" id="{C84A369A-22C1-4621-B7BA-B946DDDC406F}"/>
                    </a:ext>
                  </a:extLst>
                </p:cNvPr>
                <p:cNvSpPr/>
                <p:nvPr/>
              </p:nvSpPr>
              <p:spPr bwMode="auto">
                <a:xfrm>
                  <a:off x="10188899" y="3499208"/>
                  <a:ext cx="91440" cy="344130"/>
                </a:xfrm>
                <a:prstGeom prst="rect">
                  <a:avLst/>
                </a:prstGeom>
                <a:solidFill>
                  <a:srgbClr val="FFD4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97" name="Group 196">
                  <a:extLst>
                    <a:ext uri="{FF2B5EF4-FFF2-40B4-BE49-F238E27FC236}">
                      <a16:creationId xmlns:a16="http://schemas.microsoft.com/office/drawing/2014/main" id="{E08D1B6A-09F6-4646-A456-E70A9565147D}"/>
                    </a:ext>
                  </a:extLst>
                </p:cNvPr>
                <p:cNvGrpSpPr/>
                <p:nvPr/>
              </p:nvGrpSpPr>
              <p:grpSpPr>
                <a:xfrm>
                  <a:off x="9648816" y="3253646"/>
                  <a:ext cx="563131" cy="674324"/>
                  <a:chOff x="9624996" y="3253646"/>
                  <a:chExt cx="563131" cy="674324"/>
                </a:xfrm>
              </p:grpSpPr>
              <p:sp>
                <p:nvSpPr>
                  <p:cNvPr id="198" name="Rectangle 197">
                    <a:extLst>
                      <a:ext uri="{FF2B5EF4-FFF2-40B4-BE49-F238E27FC236}">
                        <a16:creationId xmlns:a16="http://schemas.microsoft.com/office/drawing/2014/main" id="{4C0423FE-BE6D-4248-81C7-09315C668F67}"/>
                      </a:ext>
                    </a:extLst>
                  </p:cNvPr>
                  <p:cNvSpPr/>
                  <p:nvPr/>
                </p:nvSpPr>
                <p:spPr bwMode="auto">
                  <a:xfrm>
                    <a:off x="9624996" y="3253646"/>
                    <a:ext cx="563131" cy="674324"/>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Rectangle 198">
                    <a:extLst>
                      <a:ext uri="{FF2B5EF4-FFF2-40B4-BE49-F238E27FC236}">
                        <a16:creationId xmlns:a16="http://schemas.microsoft.com/office/drawing/2014/main" id="{BCC51452-DD95-49D3-B605-FCFE90345FFB}"/>
                      </a:ext>
                    </a:extLst>
                  </p:cNvPr>
                  <p:cNvSpPr/>
                  <p:nvPr/>
                </p:nvSpPr>
                <p:spPr bwMode="auto">
                  <a:xfrm>
                    <a:off x="9901108" y="3322627"/>
                    <a:ext cx="233289" cy="151387"/>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0" name="Rectangle 199">
                    <a:extLst>
                      <a:ext uri="{FF2B5EF4-FFF2-40B4-BE49-F238E27FC236}">
                        <a16:creationId xmlns:a16="http://schemas.microsoft.com/office/drawing/2014/main" id="{382434E5-6CFA-41AF-97FB-5567BA233C5D}"/>
                      </a:ext>
                    </a:extLst>
                  </p:cNvPr>
                  <p:cNvSpPr/>
                  <p:nvPr/>
                </p:nvSpPr>
                <p:spPr bwMode="auto">
                  <a:xfrm>
                    <a:off x="9672332" y="3726651"/>
                    <a:ext cx="233289" cy="151387"/>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Rectangle 200">
                    <a:extLst>
                      <a:ext uri="{FF2B5EF4-FFF2-40B4-BE49-F238E27FC236}">
                        <a16:creationId xmlns:a16="http://schemas.microsoft.com/office/drawing/2014/main" id="{84571F10-E19A-4E5A-9A0D-4FF867A3C45A}"/>
                      </a:ext>
                    </a:extLst>
                  </p:cNvPr>
                  <p:cNvSpPr/>
                  <p:nvPr/>
                </p:nvSpPr>
                <p:spPr bwMode="auto">
                  <a:xfrm>
                    <a:off x="10037620" y="3726651"/>
                    <a:ext cx="84458" cy="1513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2" name="Oval 201">
                    <a:extLst>
                      <a:ext uri="{FF2B5EF4-FFF2-40B4-BE49-F238E27FC236}">
                        <a16:creationId xmlns:a16="http://schemas.microsoft.com/office/drawing/2014/main" id="{08AF5392-6FF2-4D44-8323-40D4D571BC9C}"/>
                      </a:ext>
                    </a:extLst>
                  </p:cNvPr>
                  <p:cNvSpPr/>
                  <p:nvPr/>
                </p:nvSpPr>
                <p:spPr bwMode="auto">
                  <a:xfrm rot="16200000">
                    <a:off x="9772659" y="3511130"/>
                    <a:ext cx="84458" cy="848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Freeform 101">
                    <a:extLst>
                      <a:ext uri="{FF2B5EF4-FFF2-40B4-BE49-F238E27FC236}">
                        <a16:creationId xmlns:a16="http://schemas.microsoft.com/office/drawing/2014/main" id="{D2782CB2-EEDA-477A-AE00-E655273D6DEB}"/>
                      </a:ext>
                    </a:extLst>
                  </p:cNvPr>
                  <p:cNvSpPr/>
                  <p:nvPr/>
                </p:nvSpPr>
                <p:spPr bwMode="auto">
                  <a:xfrm>
                    <a:off x="9943324" y="3447441"/>
                    <a:ext cx="99565" cy="342547"/>
                  </a:xfrm>
                  <a:custGeom>
                    <a:avLst/>
                    <a:gdLst>
                      <a:gd name="connsiteX0" fmla="*/ 72133 w 99565"/>
                      <a:gd name="connsiteY0" fmla="*/ 0 h 342547"/>
                      <a:gd name="connsiteX1" fmla="*/ 99565 w 99565"/>
                      <a:gd name="connsiteY1" fmla="*/ 0 h 342547"/>
                      <a:gd name="connsiteX2" fmla="*/ 99565 w 99565"/>
                      <a:gd name="connsiteY2" fmla="*/ 135319 h 342547"/>
                      <a:gd name="connsiteX3" fmla="*/ 91440 w 99565"/>
                      <a:gd name="connsiteY3" fmla="*/ 135319 h 342547"/>
                      <a:gd name="connsiteX4" fmla="*/ 91440 w 99565"/>
                      <a:gd name="connsiteY4" fmla="*/ 137472 h 342547"/>
                      <a:gd name="connsiteX5" fmla="*/ 27432 w 99565"/>
                      <a:gd name="connsiteY5" fmla="*/ 137472 h 342547"/>
                      <a:gd name="connsiteX6" fmla="*/ 27432 w 99565"/>
                      <a:gd name="connsiteY6" fmla="*/ 315115 h 342547"/>
                      <a:gd name="connsiteX7" fmla="*/ 91440 w 99565"/>
                      <a:gd name="connsiteY7" fmla="*/ 315115 h 342547"/>
                      <a:gd name="connsiteX8" fmla="*/ 91440 w 99565"/>
                      <a:gd name="connsiteY8" fmla="*/ 342547 h 342547"/>
                      <a:gd name="connsiteX9" fmla="*/ 0 w 99565"/>
                      <a:gd name="connsiteY9" fmla="*/ 342547 h 342547"/>
                      <a:gd name="connsiteX10" fmla="*/ 0 w 99565"/>
                      <a:gd name="connsiteY10" fmla="*/ 338640 h 342547"/>
                      <a:gd name="connsiteX11" fmla="*/ 0 w 99565"/>
                      <a:gd name="connsiteY11" fmla="*/ 315115 h 342547"/>
                      <a:gd name="connsiteX12" fmla="*/ 0 w 99565"/>
                      <a:gd name="connsiteY12" fmla="*/ 137472 h 342547"/>
                      <a:gd name="connsiteX13" fmla="*/ 0 w 99565"/>
                      <a:gd name="connsiteY13" fmla="*/ 110040 h 342547"/>
                      <a:gd name="connsiteX14" fmla="*/ 27432 w 99565"/>
                      <a:gd name="connsiteY14" fmla="*/ 110040 h 342547"/>
                      <a:gd name="connsiteX15" fmla="*/ 72133 w 99565"/>
                      <a:gd name="connsiteY15" fmla="*/ 110040 h 34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565" h="342547">
                        <a:moveTo>
                          <a:pt x="72133" y="0"/>
                        </a:moveTo>
                        <a:lnTo>
                          <a:pt x="99565" y="0"/>
                        </a:lnTo>
                        <a:lnTo>
                          <a:pt x="99565" y="135319"/>
                        </a:lnTo>
                        <a:lnTo>
                          <a:pt x="91440" y="135319"/>
                        </a:lnTo>
                        <a:lnTo>
                          <a:pt x="91440" y="137472"/>
                        </a:lnTo>
                        <a:lnTo>
                          <a:pt x="27432" y="137472"/>
                        </a:lnTo>
                        <a:lnTo>
                          <a:pt x="27432" y="315115"/>
                        </a:lnTo>
                        <a:lnTo>
                          <a:pt x="91440" y="315115"/>
                        </a:lnTo>
                        <a:lnTo>
                          <a:pt x="91440" y="342547"/>
                        </a:lnTo>
                        <a:lnTo>
                          <a:pt x="0" y="342547"/>
                        </a:lnTo>
                        <a:lnTo>
                          <a:pt x="0" y="338640"/>
                        </a:lnTo>
                        <a:lnTo>
                          <a:pt x="0" y="315115"/>
                        </a:lnTo>
                        <a:lnTo>
                          <a:pt x="0" y="137472"/>
                        </a:lnTo>
                        <a:lnTo>
                          <a:pt x="0" y="110040"/>
                        </a:lnTo>
                        <a:lnTo>
                          <a:pt x="27432" y="110040"/>
                        </a:lnTo>
                        <a:lnTo>
                          <a:pt x="72133" y="110040"/>
                        </a:lnTo>
                        <a:close/>
                      </a:path>
                    </a:pathLst>
                  </a:custGeom>
                  <a:solidFill>
                    <a:schemeClr val="bg2">
                      <a:lumMod val="10000"/>
                      <a:alpha val="5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66" name="Group 165">
                <a:extLst>
                  <a:ext uri="{FF2B5EF4-FFF2-40B4-BE49-F238E27FC236}">
                    <a16:creationId xmlns:a16="http://schemas.microsoft.com/office/drawing/2014/main" id="{0920679B-598C-4E25-97C1-7C92237F0D1B}"/>
                  </a:ext>
                </a:extLst>
              </p:cNvPr>
              <p:cNvGrpSpPr>
                <a:grpSpLocks noChangeAspect="1"/>
              </p:cNvGrpSpPr>
              <p:nvPr/>
            </p:nvGrpSpPr>
            <p:grpSpPr>
              <a:xfrm>
                <a:off x="10840184" y="3651423"/>
                <a:ext cx="545316" cy="545316"/>
                <a:chOff x="5652683" y="1636246"/>
                <a:chExt cx="3791758" cy="3791758"/>
              </a:xfrm>
            </p:grpSpPr>
            <p:sp>
              <p:nvSpPr>
                <p:cNvPr id="190" name="Oval 189">
                  <a:extLst>
                    <a:ext uri="{FF2B5EF4-FFF2-40B4-BE49-F238E27FC236}">
                      <a16:creationId xmlns:a16="http://schemas.microsoft.com/office/drawing/2014/main" id="{176B3D78-98C8-477F-87B0-9864CC18086A}"/>
                    </a:ext>
                  </a:extLst>
                </p:cNvPr>
                <p:cNvSpPr/>
                <p:nvPr/>
              </p:nvSpPr>
              <p:spPr>
                <a:xfrm>
                  <a:off x="5652683" y="1636246"/>
                  <a:ext cx="3791758" cy="3791758"/>
                </a:xfrm>
                <a:prstGeom prst="ellipse">
                  <a:avLst/>
                </a:prstGeom>
                <a:solidFill>
                  <a:srgbClr val="7C7C7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1" name="Oval 190">
                  <a:extLst>
                    <a:ext uri="{FF2B5EF4-FFF2-40B4-BE49-F238E27FC236}">
                      <a16:creationId xmlns:a16="http://schemas.microsoft.com/office/drawing/2014/main" id="{DE5FEEA2-033A-48F9-9CA3-0832CF98AB04}"/>
                    </a:ext>
                  </a:extLst>
                </p:cNvPr>
                <p:cNvSpPr/>
                <p:nvPr/>
              </p:nvSpPr>
              <p:spPr>
                <a:xfrm>
                  <a:off x="5974946" y="1932012"/>
                  <a:ext cx="3147232" cy="314723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2" name="Freeform 105">
                  <a:extLst>
                    <a:ext uri="{FF2B5EF4-FFF2-40B4-BE49-F238E27FC236}">
                      <a16:creationId xmlns:a16="http://schemas.microsoft.com/office/drawing/2014/main" id="{E863A7FA-3491-43B8-A6ED-AC0C258DE796}"/>
                    </a:ext>
                  </a:extLst>
                </p:cNvPr>
                <p:cNvSpPr/>
                <p:nvPr/>
              </p:nvSpPr>
              <p:spPr>
                <a:xfrm>
                  <a:off x="6295808" y="2256800"/>
                  <a:ext cx="2505509" cy="2183437"/>
                </a:xfrm>
                <a:custGeom>
                  <a:avLst/>
                  <a:gdLst>
                    <a:gd name="connsiteX0" fmla="*/ 12973 w 2505509"/>
                    <a:gd name="connsiteY0" fmla="*/ 1439095 h 2183437"/>
                    <a:gd name="connsiteX1" fmla="*/ 575457 w 2505509"/>
                    <a:gd name="connsiteY1" fmla="*/ 1439095 h 2183437"/>
                    <a:gd name="connsiteX2" fmla="*/ 584862 w 2505509"/>
                    <a:gd name="connsiteY2" fmla="*/ 1479903 h 2183437"/>
                    <a:gd name="connsiteX3" fmla="*/ 674784 w 2505509"/>
                    <a:gd name="connsiteY3" fmla="*/ 1666956 h 2183437"/>
                    <a:gd name="connsiteX4" fmla="*/ 749976 w 2505509"/>
                    <a:gd name="connsiteY4" fmla="*/ 1758089 h 2183437"/>
                    <a:gd name="connsiteX5" fmla="*/ 393075 w 2505509"/>
                    <a:gd name="connsiteY5" fmla="*/ 2183437 h 2183437"/>
                    <a:gd name="connsiteX6" fmla="*/ 371209 w 2505509"/>
                    <a:gd name="connsiteY6" fmla="*/ 2163564 h 2183437"/>
                    <a:gd name="connsiteX7" fmla="*/ 25749 w 2505509"/>
                    <a:gd name="connsiteY7" fmla="*/ 1522809 h 2183437"/>
                    <a:gd name="connsiteX8" fmla="*/ 233325 w 2505509"/>
                    <a:gd name="connsiteY8" fmla="*/ 536212 h 2183437"/>
                    <a:gd name="connsiteX9" fmla="*/ 669094 w 2505509"/>
                    <a:gd name="connsiteY9" fmla="*/ 878298 h 2183437"/>
                    <a:gd name="connsiteX10" fmla="*/ 608893 w 2505509"/>
                    <a:gd name="connsiteY10" fmla="*/ 989210 h 2183437"/>
                    <a:gd name="connsiteX11" fmla="*/ 552732 w 2505509"/>
                    <a:gd name="connsiteY11" fmla="*/ 1267386 h 2183437"/>
                    <a:gd name="connsiteX12" fmla="*/ 556251 w 2505509"/>
                    <a:gd name="connsiteY12" fmla="*/ 1313894 h 2183437"/>
                    <a:gd name="connsiteX13" fmla="*/ 2349 w 2505509"/>
                    <a:gd name="connsiteY13" fmla="*/ 1313894 h 2183437"/>
                    <a:gd name="connsiteX14" fmla="*/ 0 w 2505509"/>
                    <a:gd name="connsiteY14" fmla="*/ 1267386 h 2183437"/>
                    <a:gd name="connsiteX15" fmla="*/ 216450 w 2505509"/>
                    <a:gd name="connsiteY15" fmla="*/ 558779 h 2183437"/>
                    <a:gd name="connsiteX16" fmla="*/ 2118406 w 2505509"/>
                    <a:gd name="connsiteY16" fmla="*/ 333069 h 2183437"/>
                    <a:gd name="connsiteX17" fmla="*/ 2174250 w 2505509"/>
                    <a:gd name="connsiteY17" fmla="*/ 382024 h 2183437"/>
                    <a:gd name="connsiteX18" fmla="*/ 2477793 w 2505509"/>
                    <a:gd name="connsiteY18" fmla="*/ 890504 h 2183437"/>
                    <a:gd name="connsiteX19" fmla="*/ 2505509 w 2505509"/>
                    <a:gd name="connsiteY19" fmla="*/ 998296 h 2183437"/>
                    <a:gd name="connsiteX20" fmla="*/ 1926602 w 2505509"/>
                    <a:gd name="connsiteY20" fmla="*/ 991538 h 2183437"/>
                    <a:gd name="connsiteX21" fmla="*/ 1925879 w 2505509"/>
                    <a:gd name="connsiteY21" fmla="*/ 989210 h 2183437"/>
                    <a:gd name="connsiteX22" fmla="*/ 1818848 w 2505509"/>
                    <a:gd name="connsiteY22" fmla="*/ 812800 h 2183437"/>
                    <a:gd name="connsiteX23" fmla="*/ 1752898 w 2505509"/>
                    <a:gd name="connsiteY23" fmla="*/ 743625 h 2183437"/>
                    <a:gd name="connsiteX24" fmla="*/ 1065347 w 2505509"/>
                    <a:gd name="connsiteY24" fmla="*/ 17602 h 2183437"/>
                    <a:gd name="connsiteX25" fmla="*/ 1065347 w 2505509"/>
                    <a:gd name="connsiteY25" fmla="*/ 585259 h 2183437"/>
                    <a:gd name="connsiteX26" fmla="*/ 989210 w 2505509"/>
                    <a:gd name="connsiteY26" fmla="*/ 608893 h 2183437"/>
                    <a:gd name="connsiteX27" fmla="*/ 762049 w 2505509"/>
                    <a:gd name="connsiteY27" fmla="*/ 762049 h 2183437"/>
                    <a:gd name="connsiteX28" fmla="*/ 747002 w 2505509"/>
                    <a:gd name="connsiteY28" fmla="*/ 780287 h 2183437"/>
                    <a:gd name="connsiteX29" fmla="*/ 310701 w 2505509"/>
                    <a:gd name="connsiteY29" fmla="*/ 437784 h 2183437"/>
                    <a:gd name="connsiteX30" fmla="*/ 371209 w 2505509"/>
                    <a:gd name="connsiteY30" fmla="*/ 371209 h 2183437"/>
                    <a:gd name="connsiteX31" fmla="*/ 1011964 w 2505509"/>
                    <a:gd name="connsiteY31" fmla="*/ 25749 h 2183437"/>
                    <a:gd name="connsiteX32" fmla="*/ 1267386 w 2505509"/>
                    <a:gd name="connsiteY32" fmla="*/ 0 h 2183437"/>
                    <a:gd name="connsiteX33" fmla="*/ 1857980 w 2505509"/>
                    <a:gd name="connsiteY33" fmla="*/ 145729 h 2183437"/>
                    <a:gd name="connsiteX34" fmla="*/ 2024058 w 2505509"/>
                    <a:gd name="connsiteY34" fmla="*/ 250757 h 2183437"/>
                    <a:gd name="connsiteX35" fmla="*/ 1653462 w 2505509"/>
                    <a:gd name="connsiteY35" fmla="*/ 667027 h 2183437"/>
                    <a:gd name="connsiteX36" fmla="*/ 1577219 w 2505509"/>
                    <a:gd name="connsiteY36" fmla="*/ 623205 h 2183437"/>
                    <a:gd name="connsiteX37" fmla="*/ 1267386 w 2505509"/>
                    <a:gd name="connsiteY37" fmla="*/ 552732 h 2183437"/>
                    <a:gd name="connsiteX38" fmla="*/ 1190548 w 2505509"/>
                    <a:gd name="connsiteY38" fmla="*/ 560478 h 2183437"/>
                    <a:gd name="connsiteX39" fmla="*/ 1190548 w 2505509"/>
                    <a:gd name="connsiteY39" fmla="*/ 3880 h 218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05509" h="2183437">
                      <a:moveTo>
                        <a:pt x="12973" y="1439095"/>
                      </a:moveTo>
                      <a:lnTo>
                        <a:pt x="575457" y="1439095"/>
                      </a:lnTo>
                      <a:lnTo>
                        <a:pt x="584862" y="1479903"/>
                      </a:lnTo>
                      <a:cubicBezTo>
                        <a:pt x="605743" y="1547037"/>
                        <a:pt x="636256" y="1609927"/>
                        <a:pt x="674784" y="1666956"/>
                      </a:cubicBezTo>
                      <a:lnTo>
                        <a:pt x="749976" y="1758089"/>
                      </a:lnTo>
                      <a:lnTo>
                        <a:pt x="393075" y="2183437"/>
                      </a:lnTo>
                      <a:lnTo>
                        <a:pt x="371209" y="2163564"/>
                      </a:lnTo>
                      <a:cubicBezTo>
                        <a:pt x="199195" y="1991550"/>
                        <a:pt x="76397" y="1770320"/>
                        <a:pt x="25749" y="1522809"/>
                      </a:cubicBezTo>
                      <a:close/>
                      <a:moveTo>
                        <a:pt x="233325" y="536212"/>
                      </a:moveTo>
                      <a:lnTo>
                        <a:pt x="669094" y="878298"/>
                      </a:lnTo>
                      <a:lnTo>
                        <a:pt x="608893" y="989210"/>
                      </a:lnTo>
                      <a:cubicBezTo>
                        <a:pt x="572730" y="1074710"/>
                        <a:pt x="552732" y="1168713"/>
                        <a:pt x="552732" y="1267386"/>
                      </a:cubicBezTo>
                      <a:lnTo>
                        <a:pt x="556251" y="1313894"/>
                      </a:lnTo>
                      <a:lnTo>
                        <a:pt x="2349" y="1313894"/>
                      </a:lnTo>
                      <a:lnTo>
                        <a:pt x="0" y="1267386"/>
                      </a:lnTo>
                      <a:cubicBezTo>
                        <a:pt x="0" y="1004902"/>
                        <a:pt x="79795" y="761055"/>
                        <a:pt x="216450" y="558779"/>
                      </a:cubicBezTo>
                      <a:close/>
                      <a:moveTo>
                        <a:pt x="2118406" y="333069"/>
                      </a:moveTo>
                      <a:lnTo>
                        <a:pt x="2174250" y="382024"/>
                      </a:lnTo>
                      <a:cubicBezTo>
                        <a:pt x="2312337" y="523443"/>
                        <a:pt x="2417618" y="697037"/>
                        <a:pt x="2477793" y="890504"/>
                      </a:cubicBezTo>
                      <a:lnTo>
                        <a:pt x="2505509" y="998296"/>
                      </a:lnTo>
                      <a:lnTo>
                        <a:pt x="1926602" y="991538"/>
                      </a:lnTo>
                      <a:lnTo>
                        <a:pt x="1925879" y="989210"/>
                      </a:lnTo>
                      <a:cubicBezTo>
                        <a:pt x="1898757" y="925085"/>
                        <a:pt x="1862541" y="865743"/>
                        <a:pt x="1818848" y="812800"/>
                      </a:cubicBezTo>
                      <a:lnTo>
                        <a:pt x="1752898" y="743625"/>
                      </a:lnTo>
                      <a:close/>
                      <a:moveTo>
                        <a:pt x="1065347" y="17602"/>
                      </a:moveTo>
                      <a:lnTo>
                        <a:pt x="1065347" y="585259"/>
                      </a:lnTo>
                      <a:lnTo>
                        <a:pt x="989210" y="608893"/>
                      </a:lnTo>
                      <a:cubicBezTo>
                        <a:pt x="903710" y="645057"/>
                        <a:pt x="826713" y="697386"/>
                        <a:pt x="762049" y="762049"/>
                      </a:cubicBezTo>
                      <a:lnTo>
                        <a:pt x="747002" y="780287"/>
                      </a:lnTo>
                      <a:lnTo>
                        <a:pt x="310701" y="437784"/>
                      </a:lnTo>
                      <a:lnTo>
                        <a:pt x="371209" y="371209"/>
                      </a:lnTo>
                      <a:cubicBezTo>
                        <a:pt x="543223" y="199195"/>
                        <a:pt x="764452" y="76397"/>
                        <a:pt x="1011964" y="25749"/>
                      </a:cubicBezTo>
                      <a:close/>
                      <a:moveTo>
                        <a:pt x="1267386" y="0"/>
                      </a:moveTo>
                      <a:cubicBezTo>
                        <a:pt x="1480655" y="0"/>
                        <a:pt x="1681620" y="52677"/>
                        <a:pt x="1857980" y="145729"/>
                      </a:cubicBezTo>
                      <a:lnTo>
                        <a:pt x="2024058" y="250757"/>
                      </a:lnTo>
                      <a:lnTo>
                        <a:pt x="1653462" y="667027"/>
                      </a:lnTo>
                      <a:lnTo>
                        <a:pt x="1577219" y="623205"/>
                      </a:lnTo>
                      <a:cubicBezTo>
                        <a:pt x="1483490" y="578042"/>
                        <a:pt x="1378394" y="552732"/>
                        <a:pt x="1267386" y="552732"/>
                      </a:cubicBezTo>
                      <a:lnTo>
                        <a:pt x="1190548" y="560478"/>
                      </a:lnTo>
                      <a:lnTo>
                        <a:pt x="1190548" y="3880"/>
                      </a:lnTo>
                      <a:close/>
                    </a:path>
                  </a:pathLst>
                </a:custGeom>
                <a:gradFill flip="none" rotWithShape="1">
                  <a:gsLst>
                    <a:gs pos="0">
                      <a:srgbClr val="80B940"/>
                    </a:gs>
                    <a:gs pos="100000">
                      <a:srgbClr val="CCD42A"/>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3" name="Rounded Rectangle 106">
                  <a:extLst>
                    <a:ext uri="{FF2B5EF4-FFF2-40B4-BE49-F238E27FC236}">
                      <a16:creationId xmlns:a16="http://schemas.microsoft.com/office/drawing/2014/main" id="{2E4AF7BD-3CB7-46FC-82A9-0F0B16F41119}"/>
                    </a:ext>
                  </a:extLst>
                </p:cNvPr>
                <p:cNvSpPr/>
                <p:nvPr/>
              </p:nvSpPr>
              <p:spPr>
                <a:xfrm>
                  <a:off x="7498946" y="3360193"/>
                  <a:ext cx="1447800" cy="290870"/>
                </a:xfrm>
                <a:prstGeom prst="roundRect">
                  <a:avLst>
                    <a:gd name="adj" fmla="val 50000"/>
                  </a:avLst>
                </a:prstGeom>
                <a:solidFill>
                  <a:srgbClr val="505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4" name="Oval 193">
                  <a:extLst>
                    <a:ext uri="{FF2B5EF4-FFF2-40B4-BE49-F238E27FC236}">
                      <a16:creationId xmlns:a16="http://schemas.microsoft.com/office/drawing/2014/main" id="{4EC832A2-E203-42C6-8B56-6DB819914207}"/>
                    </a:ext>
                  </a:extLst>
                </p:cNvPr>
                <p:cNvSpPr/>
                <p:nvPr/>
              </p:nvSpPr>
              <p:spPr>
                <a:xfrm>
                  <a:off x="7294564" y="3236912"/>
                  <a:ext cx="546099" cy="546099"/>
                </a:xfrm>
                <a:prstGeom prst="ellipse">
                  <a:avLst/>
                </a:prstGeom>
                <a:solidFill>
                  <a:srgbClr val="505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167" name="Group 166">
                <a:extLst>
                  <a:ext uri="{FF2B5EF4-FFF2-40B4-BE49-F238E27FC236}">
                    <a16:creationId xmlns:a16="http://schemas.microsoft.com/office/drawing/2014/main" id="{71682223-73B5-4A72-9718-2419F216D4AE}"/>
                  </a:ext>
                </a:extLst>
              </p:cNvPr>
              <p:cNvGrpSpPr/>
              <p:nvPr/>
            </p:nvGrpSpPr>
            <p:grpSpPr>
              <a:xfrm>
                <a:off x="11199032" y="3710619"/>
                <a:ext cx="626705" cy="522059"/>
                <a:chOff x="11344929" y="5529863"/>
                <a:chExt cx="861555" cy="717694"/>
              </a:xfrm>
            </p:grpSpPr>
            <p:sp>
              <p:nvSpPr>
                <p:cNvPr id="173" name="Rectangle 172">
                  <a:extLst>
                    <a:ext uri="{FF2B5EF4-FFF2-40B4-BE49-F238E27FC236}">
                      <a16:creationId xmlns:a16="http://schemas.microsoft.com/office/drawing/2014/main" id="{F8DF5EEE-9386-46B4-A0AA-11A0F3372192}"/>
                    </a:ext>
                  </a:extLst>
                </p:cNvPr>
                <p:cNvSpPr/>
                <p:nvPr/>
              </p:nvSpPr>
              <p:spPr bwMode="auto">
                <a:xfrm rot="19233811" flipH="1">
                  <a:off x="11570268" y="5946488"/>
                  <a:ext cx="104540" cy="19865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4" name="Rectangle 21">
                  <a:extLst>
                    <a:ext uri="{FF2B5EF4-FFF2-40B4-BE49-F238E27FC236}">
                      <a16:creationId xmlns:a16="http://schemas.microsoft.com/office/drawing/2014/main" id="{B4BD4187-9F37-4AFC-89AB-6D55BBE11DCB}"/>
                    </a:ext>
                  </a:extLst>
                </p:cNvPr>
                <p:cNvSpPr/>
                <p:nvPr/>
              </p:nvSpPr>
              <p:spPr bwMode="auto">
                <a:xfrm rot="1663182" flipH="1">
                  <a:off x="11586161" y="5595771"/>
                  <a:ext cx="111520" cy="300929"/>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5" name="Rectangle 29">
                  <a:extLst>
                    <a:ext uri="{FF2B5EF4-FFF2-40B4-BE49-F238E27FC236}">
                      <a16:creationId xmlns:a16="http://schemas.microsoft.com/office/drawing/2014/main" id="{E309036A-BB0C-4CDE-B605-1A14BD7B175B}"/>
                    </a:ext>
                  </a:extLst>
                </p:cNvPr>
                <p:cNvSpPr/>
                <p:nvPr/>
              </p:nvSpPr>
              <p:spPr bwMode="auto">
                <a:xfrm rot="6300000" flipH="1">
                  <a:off x="11866524" y="5509806"/>
                  <a:ext cx="86137" cy="289362"/>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6" name="Oval 175">
                  <a:extLst>
                    <a:ext uri="{FF2B5EF4-FFF2-40B4-BE49-F238E27FC236}">
                      <a16:creationId xmlns:a16="http://schemas.microsoft.com/office/drawing/2014/main" id="{FA164F02-4CE9-4AD6-A94E-6960FE67C7BF}"/>
                    </a:ext>
                  </a:extLst>
                </p:cNvPr>
                <p:cNvSpPr/>
                <p:nvPr/>
              </p:nvSpPr>
              <p:spPr bwMode="auto">
                <a:xfrm flipH="1">
                  <a:off x="11468882" y="5842686"/>
                  <a:ext cx="167433" cy="170342"/>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Oval 176">
                  <a:extLst>
                    <a:ext uri="{FF2B5EF4-FFF2-40B4-BE49-F238E27FC236}">
                      <a16:creationId xmlns:a16="http://schemas.microsoft.com/office/drawing/2014/main" id="{DCED6FD3-4323-420F-8F01-D62ECBBCE4E7}"/>
                    </a:ext>
                  </a:extLst>
                </p:cNvPr>
                <p:cNvSpPr/>
                <p:nvPr/>
              </p:nvSpPr>
              <p:spPr bwMode="auto">
                <a:xfrm flipH="1">
                  <a:off x="11652699" y="5529863"/>
                  <a:ext cx="147897" cy="150464"/>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8" name="Group 177">
                  <a:extLst>
                    <a:ext uri="{FF2B5EF4-FFF2-40B4-BE49-F238E27FC236}">
                      <a16:creationId xmlns:a16="http://schemas.microsoft.com/office/drawing/2014/main" id="{2ED454D0-91D0-430F-B543-5AD0D2375511}"/>
                    </a:ext>
                  </a:extLst>
                </p:cNvPr>
                <p:cNvGrpSpPr/>
                <p:nvPr/>
              </p:nvGrpSpPr>
              <p:grpSpPr>
                <a:xfrm>
                  <a:off x="12049484" y="5746165"/>
                  <a:ext cx="157000" cy="282837"/>
                  <a:chOff x="12049484" y="5746165"/>
                  <a:chExt cx="157000" cy="282837"/>
                </a:xfrm>
              </p:grpSpPr>
              <p:sp>
                <p:nvSpPr>
                  <p:cNvPr id="182" name="Rectangle 181">
                    <a:extLst>
                      <a:ext uri="{FF2B5EF4-FFF2-40B4-BE49-F238E27FC236}">
                        <a16:creationId xmlns:a16="http://schemas.microsoft.com/office/drawing/2014/main" id="{2C118E3B-5359-4944-95AC-FEB1EFBA1987}"/>
                      </a:ext>
                    </a:extLst>
                  </p:cNvPr>
                  <p:cNvSpPr/>
                  <p:nvPr/>
                </p:nvSpPr>
                <p:spPr bwMode="auto">
                  <a:xfrm rot="9981386" flipH="1">
                    <a:off x="12060583" y="5746165"/>
                    <a:ext cx="55868" cy="1021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3" name="Oval 182">
                    <a:extLst>
                      <a:ext uri="{FF2B5EF4-FFF2-40B4-BE49-F238E27FC236}">
                        <a16:creationId xmlns:a16="http://schemas.microsoft.com/office/drawing/2014/main" id="{6A60120A-4609-418E-B6B3-142C3E7E3E7C}"/>
                      </a:ext>
                    </a:extLst>
                  </p:cNvPr>
                  <p:cNvSpPr/>
                  <p:nvPr/>
                </p:nvSpPr>
                <p:spPr bwMode="auto">
                  <a:xfrm rot="9918825" flipH="1">
                    <a:off x="12073494" y="5834755"/>
                    <a:ext cx="64088" cy="65201"/>
                  </a:xfrm>
                  <a:prstGeom prst="ellipse">
                    <a:avLst/>
                  </a:prstGeom>
                  <a:solidFill>
                    <a:schemeClr val="tx1">
                      <a:lumMod val="50000"/>
                    </a:schemeClr>
                  </a:solidFill>
                  <a:ln>
                    <a:solidFill>
                      <a:schemeClr val="bg2">
                        <a:lumMod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4" name="Group 183">
                    <a:extLst>
                      <a:ext uri="{FF2B5EF4-FFF2-40B4-BE49-F238E27FC236}">
                        <a16:creationId xmlns:a16="http://schemas.microsoft.com/office/drawing/2014/main" id="{5B0604B9-8FEF-4544-B83E-B5D7CFB58047}"/>
                      </a:ext>
                    </a:extLst>
                  </p:cNvPr>
                  <p:cNvGrpSpPr/>
                  <p:nvPr/>
                </p:nvGrpSpPr>
                <p:grpSpPr>
                  <a:xfrm rot="20781386">
                    <a:off x="12049484" y="5867299"/>
                    <a:ext cx="57287" cy="161703"/>
                    <a:chOff x="5436091" y="1788525"/>
                    <a:chExt cx="99173" cy="275154"/>
                  </a:xfrm>
                  <a:solidFill>
                    <a:srgbClr val="777777"/>
                  </a:solidFill>
                </p:grpSpPr>
                <p:sp>
                  <p:nvSpPr>
                    <p:cNvPr id="188" name="Rectangle 187">
                      <a:extLst>
                        <a:ext uri="{FF2B5EF4-FFF2-40B4-BE49-F238E27FC236}">
                          <a16:creationId xmlns:a16="http://schemas.microsoft.com/office/drawing/2014/main" id="{1E801360-B645-4363-BC17-E5AD0CD90A00}"/>
                        </a:ext>
                      </a:extLst>
                    </p:cNvPr>
                    <p:cNvSpPr/>
                    <p:nvPr/>
                  </p:nvSpPr>
                  <p:spPr bwMode="auto">
                    <a:xfrm rot="13260000" flipH="1">
                      <a:off x="5464045" y="1788525"/>
                      <a:ext cx="45719" cy="137160"/>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9" name="Diagonal Stripe 188">
                      <a:extLst>
                        <a:ext uri="{FF2B5EF4-FFF2-40B4-BE49-F238E27FC236}">
                          <a16:creationId xmlns:a16="http://schemas.microsoft.com/office/drawing/2014/main" id="{4B184595-F13D-41F1-8C52-262FE48EF3C0}"/>
                        </a:ext>
                      </a:extLst>
                    </p:cNvPr>
                    <p:cNvSpPr/>
                    <p:nvPr/>
                  </p:nvSpPr>
                  <p:spPr bwMode="auto">
                    <a:xfrm rot="19432650">
                      <a:off x="5436091" y="1880799"/>
                      <a:ext cx="99173" cy="182880"/>
                    </a:xfrm>
                    <a:prstGeom prst="diagStrip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5" name="Group 184">
                    <a:extLst>
                      <a:ext uri="{FF2B5EF4-FFF2-40B4-BE49-F238E27FC236}">
                        <a16:creationId xmlns:a16="http://schemas.microsoft.com/office/drawing/2014/main" id="{CB58A25C-75B7-473E-94F4-63A0B8CAF10D}"/>
                      </a:ext>
                    </a:extLst>
                  </p:cNvPr>
                  <p:cNvGrpSpPr/>
                  <p:nvPr/>
                </p:nvGrpSpPr>
                <p:grpSpPr>
                  <a:xfrm rot="20781386" flipH="1">
                    <a:off x="12149197" y="5843095"/>
                    <a:ext cx="57287" cy="161703"/>
                    <a:chOff x="5416673" y="1788525"/>
                    <a:chExt cx="99173" cy="275154"/>
                  </a:xfrm>
                  <a:solidFill>
                    <a:srgbClr val="777777"/>
                  </a:solidFill>
                </p:grpSpPr>
                <p:sp>
                  <p:nvSpPr>
                    <p:cNvPr id="186" name="Rectangle 185">
                      <a:extLst>
                        <a:ext uri="{FF2B5EF4-FFF2-40B4-BE49-F238E27FC236}">
                          <a16:creationId xmlns:a16="http://schemas.microsoft.com/office/drawing/2014/main" id="{89E5FE8E-CCA0-4007-843C-C9A5765F7224}"/>
                        </a:ext>
                      </a:extLst>
                    </p:cNvPr>
                    <p:cNvSpPr/>
                    <p:nvPr/>
                  </p:nvSpPr>
                  <p:spPr bwMode="auto">
                    <a:xfrm rot="13260000" flipH="1">
                      <a:off x="5464045" y="1788525"/>
                      <a:ext cx="45719" cy="137160"/>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7" name="Diagonal Stripe 186">
                      <a:extLst>
                        <a:ext uri="{FF2B5EF4-FFF2-40B4-BE49-F238E27FC236}">
                          <a16:creationId xmlns:a16="http://schemas.microsoft.com/office/drawing/2014/main" id="{455FD509-E8E4-46D9-A3ED-EAD09B8D2101}"/>
                        </a:ext>
                      </a:extLst>
                    </p:cNvPr>
                    <p:cNvSpPr/>
                    <p:nvPr/>
                  </p:nvSpPr>
                  <p:spPr bwMode="auto">
                    <a:xfrm rot="19432650">
                      <a:off x="5416673" y="1880799"/>
                      <a:ext cx="99173" cy="182880"/>
                    </a:xfrm>
                    <a:prstGeom prst="diagStrip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79" name="Rounded Rectangle 115">
                  <a:extLst>
                    <a:ext uri="{FF2B5EF4-FFF2-40B4-BE49-F238E27FC236}">
                      <a16:creationId xmlns:a16="http://schemas.microsoft.com/office/drawing/2014/main" id="{3CC2F4C2-25B0-4736-B156-2073949D3ECD}"/>
                    </a:ext>
                  </a:extLst>
                </p:cNvPr>
                <p:cNvSpPr/>
                <p:nvPr/>
              </p:nvSpPr>
              <p:spPr bwMode="auto">
                <a:xfrm flipH="1">
                  <a:off x="11399950" y="6081169"/>
                  <a:ext cx="488585" cy="156734"/>
                </a:xfrm>
                <a:prstGeom prst="roundRect">
                  <a:avLst/>
                </a:prstGeom>
                <a:solidFill>
                  <a:srgbClr val="AFBA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0" name="Rounded Rectangle 116">
                  <a:extLst>
                    <a:ext uri="{FF2B5EF4-FFF2-40B4-BE49-F238E27FC236}">
                      <a16:creationId xmlns:a16="http://schemas.microsoft.com/office/drawing/2014/main" id="{1A3214D0-7E59-44A9-A345-4578B8C6F186}"/>
                    </a:ext>
                  </a:extLst>
                </p:cNvPr>
                <p:cNvSpPr/>
                <p:nvPr/>
              </p:nvSpPr>
              <p:spPr bwMode="auto">
                <a:xfrm flipH="1">
                  <a:off x="11344929" y="6159537"/>
                  <a:ext cx="598627" cy="88020"/>
                </a:xfrm>
                <a:prstGeom prst="roundRect">
                  <a:avLst/>
                </a:prstGeom>
                <a:solidFill>
                  <a:srgbClr val="77777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1" name="Oval 180">
                  <a:extLst>
                    <a:ext uri="{FF2B5EF4-FFF2-40B4-BE49-F238E27FC236}">
                      <a16:creationId xmlns:a16="http://schemas.microsoft.com/office/drawing/2014/main" id="{62E2CD6D-DC60-4486-B7F1-2807586FC7C0}"/>
                    </a:ext>
                  </a:extLst>
                </p:cNvPr>
                <p:cNvSpPr/>
                <p:nvPr/>
              </p:nvSpPr>
              <p:spPr bwMode="auto">
                <a:xfrm flipH="1">
                  <a:off x="12007604" y="5655852"/>
                  <a:ext cx="110923" cy="112848"/>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8" name="Group 167">
                <a:extLst>
                  <a:ext uri="{FF2B5EF4-FFF2-40B4-BE49-F238E27FC236}">
                    <a16:creationId xmlns:a16="http://schemas.microsoft.com/office/drawing/2014/main" id="{6AC3B578-691C-46ED-980C-9BCBE814E6C7}"/>
                  </a:ext>
                </a:extLst>
              </p:cNvPr>
              <p:cNvGrpSpPr/>
              <p:nvPr/>
            </p:nvGrpSpPr>
            <p:grpSpPr>
              <a:xfrm>
                <a:off x="10776773" y="3978806"/>
                <a:ext cx="581277" cy="521907"/>
                <a:chOff x="-2759707" y="1099472"/>
                <a:chExt cx="7926138" cy="6799719"/>
              </a:xfrm>
            </p:grpSpPr>
            <p:sp>
              <p:nvSpPr>
                <p:cNvPr id="169" name="Rectangle 317">
                  <a:extLst>
                    <a:ext uri="{FF2B5EF4-FFF2-40B4-BE49-F238E27FC236}">
                      <a16:creationId xmlns:a16="http://schemas.microsoft.com/office/drawing/2014/main" id="{61D337B8-E923-493E-9876-A78901743F8E}"/>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0" name="Rounded Rectangle 128">
                  <a:extLst>
                    <a:ext uri="{FF2B5EF4-FFF2-40B4-BE49-F238E27FC236}">
                      <a16:creationId xmlns:a16="http://schemas.microsoft.com/office/drawing/2014/main" id="{9ED46A65-4680-45E0-BE7A-19E8F6B06E45}"/>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1" name="Rectangle 170">
                  <a:extLst>
                    <a:ext uri="{FF2B5EF4-FFF2-40B4-BE49-F238E27FC236}">
                      <a16:creationId xmlns:a16="http://schemas.microsoft.com/office/drawing/2014/main" id="{8A0718FD-D622-4EF1-946E-DD451CB72EB4}"/>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2" name="Rectangle 171">
                  <a:extLst>
                    <a:ext uri="{FF2B5EF4-FFF2-40B4-BE49-F238E27FC236}">
                      <a16:creationId xmlns:a16="http://schemas.microsoft.com/office/drawing/2014/main" id="{995658FA-B457-40F5-A65B-5B5531BFD4D8}"/>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221" name="Group 220">
            <a:extLst>
              <a:ext uri="{FF2B5EF4-FFF2-40B4-BE49-F238E27FC236}">
                <a16:creationId xmlns:a16="http://schemas.microsoft.com/office/drawing/2014/main" id="{4E94BA72-4FB3-4264-8109-37C9406120E3}"/>
              </a:ext>
            </a:extLst>
          </p:cNvPr>
          <p:cNvGrpSpPr/>
          <p:nvPr userDrawn="1"/>
        </p:nvGrpSpPr>
        <p:grpSpPr>
          <a:xfrm>
            <a:off x="68730" y="4747625"/>
            <a:ext cx="1426688" cy="916768"/>
            <a:chOff x="65242" y="4000957"/>
            <a:chExt cx="1426688" cy="916768"/>
          </a:xfrm>
        </p:grpSpPr>
        <p:sp>
          <p:nvSpPr>
            <p:cNvPr id="222" name="TextBox 221">
              <a:extLst>
                <a:ext uri="{FF2B5EF4-FFF2-40B4-BE49-F238E27FC236}">
                  <a16:creationId xmlns:a16="http://schemas.microsoft.com/office/drawing/2014/main" id="{F8E0AB69-DB21-435C-8E39-137A37106972}"/>
                </a:ext>
              </a:extLst>
            </p:cNvPr>
            <p:cNvSpPr txBox="1"/>
            <p:nvPr/>
          </p:nvSpPr>
          <p:spPr>
            <a:xfrm>
              <a:off x="65242" y="4401622"/>
              <a:ext cx="1426688" cy="51610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dirty="0"/>
                <a:t>BUSINESS / CUSTOM APPS</a:t>
              </a:r>
            </a:p>
            <a:p>
              <a:r>
                <a:rPr lang="en-US" sz="900" dirty="0"/>
                <a:t>(STRUCTURED)</a:t>
              </a:r>
            </a:p>
          </p:txBody>
        </p:sp>
        <p:grpSp>
          <p:nvGrpSpPr>
            <p:cNvPr id="223" name="Group 222">
              <a:extLst>
                <a:ext uri="{FF2B5EF4-FFF2-40B4-BE49-F238E27FC236}">
                  <a16:creationId xmlns:a16="http://schemas.microsoft.com/office/drawing/2014/main" id="{99B4FD6F-66E4-4525-905A-002C419CBF85}"/>
                </a:ext>
              </a:extLst>
            </p:cNvPr>
            <p:cNvGrpSpPr/>
            <p:nvPr/>
          </p:nvGrpSpPr>
          <p:grpSpPr>
            <a:xfrm>
              <a:off x="244675" y="4000957"/>
              <a:ext cx="1067822" cy="398972"/>
              <a:chOff x="94228" y="4054674"/>
              <a:chExt cx="1327848" cy="496126"/>
            </a:xfrm>
          </p:grpSpPr>
          <p:grpSp>
            <p:nvGrpSpPr>
              <p:cNvPr id="224" name="Group 223">
                <a:extLst>
                  <a:ext uri="{FF2B5EF4-FFF2-40B4-BE49-F238E27FC236}">
                    <a16:creationId xmlns:a16="http://schemas.microsoft.com/office/drawing/2014/main" id="{4E2E9BD6-4FF4-4BAD-8601-08033BAA95E3}"/>
                  </a:ext>
                </a:extLst>
              </p:cNvPr>
              <p:cNvGrpSpPr/>
              <p:nvPr/>
            </p:nvGrpSpPr>
            <p:grpSpPr>
              <a:xfrm>
                <a:off x="94228" y="4054674"/>
                <a:ext cx="565043" cy="490322"/>
                <a:chOff x="582887" y="2608468"/>
                <a:chExt cx="565043" cy="490322"/>
              </a:xfrm>
            </p:grpSpPr>
            <p:grpSp>
              <p:nvGrpSpPr>
                <p:cNvPr id="275" name="Group 274">
                  <a:extLst>
                    <a:ext uri="{FF2B5EF4-FFF2-40B4-BE49-F238E27FC236}">
                      <a16:creationId xmlns:a16="http://schemas.microsoft.com/office/drawing/2014/main" id="{2DA2EADE-4AD6-47BC-89A2-03CA79A2BDF3}"/>
                    </a:ext>
                  </a:extLst>
                </p:cNvPr>
                <p:cNvGrpSpPr/>
                <p:nvPr/>
              </p:nvGrpSpPr>
              <p:grpSpPr>
                <a:xfrm>
                  <a:off x="582887" y="2608468"/>
                  <a:ext cx="565043" cy="490322"/>
                  <a:chOff x="-2759707" y="1099472"/>
                  <a:chExt cx="7926138" cy="6799719"/>
                </a:xfrm>
              </p:grpSpPr>
              <p:sp>
                <p:nvSpPr>
                  <p:cNvPr id="280" name="Rectangle 317">
                    <a:extLst>
                      <a:ext uri="{FF2B5EF4-FFF2-40B4-BE49-F238E27FC236}">
                        <a16:creationId xmlns:a16="http://schemas.microsoft.com/office/drawing/2014/main" id="{189A2071-15DC-4228-AB3D-6E2AE963A073}"/>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Rounded Rectangle 439">
                    <a:extLst>
                      <a:ext uri="{FF2B5EF4-FFF2-40B4-BE49-F238E27FC236}">
                        <a16:creationId xmlns:a16="http://schemas.microsoft.com/office/drawing/2014/main" id="{A592A41A-B947-4D53-80DF-B5E910DB2CB1}"/>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Rectangle 281">
                    <a:extLst>
                      <a:ext uri="{FF2B5EF4-FFF2-40B4-BE49-F238E27FC236}">
                        <a16:creationId xmlns:a16="http://schemas.microsoft.com/office/drawing/2014/main" id="{54FD4F11-3334-40D1-BEB9-FDE8AE8FFD17}"/>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094A8FCD-CF92-4D1D-B254-6AB39229DC2F}"/>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76" name="Freeform 5">
                  <a:extLst>
                    <a:ext uri="{FF2B5EF4-FFF2-40B4-BE49-F238E27FC236}">
                      <a16:creationId xmlns:a16="http://schemas.microsoft.com/office/drawing/2014/main" id="{A40ACC27-376D-4601-9210-4B94E5408DD6}"/>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7" name="Rectangle 6">
                  <a:extLst>
                    <a:ext uri="{FF2B5EF4-FFF2-40B4-BE49-F238E27FC236}">
                      <a16:creationId xmlns:a16="http://schemas.microsoft.com/office/drawing/2014/main" id="{A8448156-E66F-48D5-9825-7E1B7BA24221}"/>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8" name="Rectangle 7">
                  <a:extLst>
                    <a:ext uri="{FF2B5EF4-FFF2-40B4-BE49-F238E27FC236}">
                      <a16:creationId xmlns:a16="http://schemas.microsoft.com/office/drawing/2014/main" id="{B1668903-9970-40D1-90CC-A855B5700BC8}"/>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9" name="Rectangle 8">
                  <a:extLst>
                    <a:ext uri="{FF2B5EF4-FFF2-40B4-BE49-F238E27FC236}">
                      <a16:creationId xmlns:a16="http://schemas.microsoft.com/office/drawing/2014/main" id="{5F074DEA-976C-4E4D-91C2-ADC32F96E340}"/>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225" name="Group 224">
                <a:extLst>
                  <a:ext uri="{FF2B5EF4-FFF2-40B4-BE49-F238E27FC236}">
                    <a16:creationId xmlns:a16="http://schemas.microsoft.com/office/drawing/2014/main" id="{24096A9D-14D3-40B8-A1C5-521A4D86BA53}"/>
                  </a:ext>
                </a:extLst>
              </p:cNvPr>
              <p:cNvGrpSpPr/>
              <p:nvPr/>
            </p:nvGrpSpPr>
            <p:grpSpPr>
              <a:xfrm>
                <a:off x="833546" y="4054674"/>
                <a:ext cx="588530" cy="496126"/>
                <a:chOff x="493618" y="3055549"/>
                <a:chExt cx="716256" cy="603797"/>
              </a:xfrm>
            </p:grpSpPr>
            <p:grpSp>
              <p:nvGrpSpPr>
                <p:cNvPr id="226" name="Group 225">
                  <a:extLst>
                    <a:ext uri="{FF2B5EF4-FFF2-40B4-BE49-F238E27FC236}">
                      <a16:creationId xmlns:a16="http://schemas.microsoft.com/office/drawing/2014/main" id="{8366F608-F84B-49F4-A8FF-5D0CF10580E0}"/>
                    </a:ext>
                  </a:extLst>
                </p:cNvPr>
                <p:cNvGrpSpPr/>
                <p:nvPr/>
              </p:nvGrpSpPr>
              <p:grpSpPr>
                <a:xfrm>
                  <a:off x="796699" y="3403695"/>
                  <a:ext cx="413175" cy="253655"/>
                  <a:chOff x="-655566" y="3895060"/>
                  <a:chExt cx="761727" cy="430956"/>
                </a:xfrm>
              </p:grpSpPr>
              <p:grpSp>
                <p:nvGrpSpPr>
                  <p:cNvPr id="259" name="Group 258">
                    <a:extLst>
                      <a:ext uri="{FF2B5EF4-FFF2-40B4-BE49-F238E27FC236}">
                        <a16:creationId xmlns:a16="http://schemas.microsoft.com/office/drawing/2014/main" id="{758A0E01-1F14-44E3-8A4A-3DBF7AC1CE59}"/>
                      </a:ext>
                    </a:extLst>
                  </p:cNvPr>
                  <p:cNvGrpSpPr/>
                  <p:nvPr/>
                </p:nvGrpSpPr>
                <p:grpSpPr>
                  <a:xfrm>
                    <a:off x="-655566" y="3895060"/>
                    <a:ext cx="761727" cy="430956"/>
                    <a:chOff x="10867216" y="6204939"/>
                    <a:chExt cx="791499" cy="447800"/>
                  </a:xfrm>
                </p:grpSpPr>
                <p:sp>
                  <p:nvSpPr>
                    <p:cNvPr id="268" name="Round Same Side Corner Rectangle 206">
                      <a:extLst>
                        <a:ext uri="{FF2B5EF4-FFF2-40B4-BE49-F238E27FC236}">
                          <a16:creationId xmlns:a16="http://schemas.microsoft.com/office/drawing/2014/main" id="{AAC746E9-77D1-4E79-A795-0E1A4A577F59}"/>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69" name="Group 268">
                      <a:extLst>
                        <a:ext uri="{FF2B5EF4-FFF2-40B4-BE49-F238E27FC236}">
                          <a16:creationId xmlns:a16="http://schemas.microsoft.com/office/drawing/2014/main" id="{8062CA6A-A309-4518-820C-887C5363B6DC}"/>
                        </a:ext>
                      </a:extLst>
                    </p:cNvPr>
                    <p:cNvGrpSpPr/>
                    <p:nvPr/>
                  </p:nvGrpSpPr>
                  <p:grpSpPr>
                    <a:xfrm>
                      <a:off x="10924674" y="6204939"/>
                      <a:ext cx="676584" cy="420187"/>
                      <a:chOff x="10924674" y="6204939"/>
                      <a:chExt cx="676584" cy="420187"/>
                    </a:xfrm>
                  </p:grpSpPr>
                  <p:grpSp>
                    <p:nvGrpSpPr>
                      <p:cNvPr id="271" name="Group 270">
                        <a:extLst>
                          <a:ext uri="{FF2B5EF4-FFF2-40B4-BE49-F238E27FC236}">
                            <a16:creationId xmlns:a16="http://schemas.microsoft.com/office/drawing/2014/main" id="{35B3EB0E-DF51-4CF6-AB2D-E0AEB236B0C3}"/>
                          </a:ext>
                        </a:extLst>
                      </p:cNvPr>
                      <p:cNvGrpSpPr/>
                      <p:nvPr/>
                    </p:nvGrpSpPr>
                    <p:grpSpPr>
                      <a:xfrm>
                        <a:off x="10924674" y="6204939"/>
                        <a:ext cx="676584" cy="406447"/>
                        <a:chOff x="15402433" y="3770727"/>
                        <a:chExt cx="3379343" cy="2030084"/>
                      </a:xfrm>
                    </p:grpSpPr>
                    <p:sp>
                      <p:nvSpPr>
                        <p:cNvPr id="273" name="Round Same Side Corner Rectangle 211">
                          <a:extLst>
                            <a:ext uri="{FF2B5EF4-FFF2-40B4-BE49-F238E27FC236}">
                              <a16:creationId xmlns:a16="http://schemas.microsoft.com/office/drawing/2014/main" id="{10E7C695-A5FB-43D3-A748-76019EA188CB}"/>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Rectangle 273">
                          <a:extLst>
                            <a:ext uri="{FF2B5EF4-FFF2-40B4-BE49-F238E27FC236}">
                              <a16:creationId xmlns:a16="http://schemas.microsoft.com/office/drawing/2014/main" id="{FE3826BF-BF2D-48B5-BFF6-F8EEE847498B}"/>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72" name="Round Same Side Corner Rectangle 210">
                        <a:extLst>
                          <a:ext uri="{FF2B5EF4-FFF2-40B4-BE49-F238E27FC236}">
                            <a16:creationId xmlns:a16="http://schemas.microsoft.com/office/drawing/2014/main" id="{7BAB449D-61FE-43E0-A3AE-F46F30493861}"/>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70" name="Round Same Side Corner Rectangle 139">
                      <a:extLst>
                        <a:ext uri="{FF2B5EF4-FFF2-40B4-BE49-F238E27FC236}">
                          <a16:creationId xmlns:a16="http://schemas.microsoft.com/office/drawing/2014/main" id="{3E0F5FAF-6FEF-4813-BDE3-6E56073710D9}"/>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60" name="Group 259">
                    <a:extLst>
                      <a:ext uri="{FF2B5EF4-FFF2-40B4-BE49-F238E27FC236}">
                        <a16:creationId xmlns:a16="http://schemas.microsoft.com/office/drawing/2014/main" id="{8FBA29D4-F5F4-4964-9CE9-373B81CD67F3}"/>
                      </a:ext>
                    </a:extLst>
                  </p:cNvPr>
                  <p:cNvGrpSpPr/>
                  <p:nvPr/>
                </p:nvGrpSpPr>
                <p:grpSpPr>
                  <a:xfrm>
                    <a:off x="-571796" y="3917872"/>
                    <a:ext cx="588901" cy="343249"/>
                    <a:chOff x="11780774" y="6292409"/>
                    <a:chExt cx="518383" cy="373899"/>
                  </a:xfrm>
                </p:grpSpPr>
                <p:sp>
                  <p:nvSpPr>
                    <p:cNvPr id="261" name="Rectangle 260">
                      <a:extLst>
                        <a:ext uri="{FF2B5EF4-FFF2-40B4-BE49-F238E27FC236}">
                          <a16:creationId xmlns:a16="http://schemas.microsoft.com/office/drawing/2014/main" id="{0F80C8E7-5FBC-4DD8-8EFC-0C8D3C189D46}"/>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2" name="Rectangle 261">
                      <a:extLst>
                        <a:ext uri="{FF2B5EF4-FFF2-40B4-BE49-F238E27FC236}">
                          <a16:creationId xmlns:a16="http://schemas.microsoft.com/office/drawing/2014/main" id="{3BF66DDB-0A38-4130-9E9D-335CD043D5E7}"/>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3" name="Rectangle 262">
                      <a:extLst>
                        <a:ext uri="{FF2B5EF4-FFF2-40B4-BE49-F238E27FC236}">
                          <a16:creationId xmlns:a16="http://schemas.microsoft.com/office/drawing/2014/main" id="{E2AA6964-F5F9-4030-BA55-5B8EA4AC9AA0}"/>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4" name="Rectangle 263">
                      <a:extLst>
                        <a:ext uri="{FF2B5EF4-FFF2-40B4-BE49-F238E27FC236}">
                          <a16:creationId xmlns:a16="http://schemas.microsoft.com/office/drawing/2014/main" id="{0D2EED7B-EA26-4120-98F3-5AE49B4D4F83}"/>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5" name="Rounded Rectangle 203">
                      <a:extLst>
                        <a:ext uri="{FF2B5EF4-FFF2-40B4-BE49-F238E27FC236}">
                          <a16:creationId xmlns:a16="http://schemas.microsoft.com/office/drawing/2014/main" id="{E56E3F7D-7B03-4F5A-8364-A6603FA6C15C}"/>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6" name="Rounded Rectangle 204">
                      <a:extLst>
                        <a:ext uri="{FF2B5EF4-FFF2-40B4-BE49-F238E27FC236}">
                          <a16:creationId xmlns:a16="http://schemas.microsoft.com/office/drawing/2014/main" id="{694BC06E-6351-49F3-9CCC-66A0684374E0}"/>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7" name="Rounded Rectangle 205">
                      <a:extLst>
                        <a:ext uri="{FF2B5EF4-FFF2-40B4-BE49-F238E27FC236}">
                          <a16:creationId xmlns:a16="http://schemas.microsoft.com/office/drawing/2014/main" id="{710F783C-31AF-461F-8CF6-25DECEAEC095}"/>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27" name="Group 226">
                  <a:extLst>
                    <a:ext uri="{FF2B5EF4-FFF2-40B4-BE49-F238E27FC236}">
                      <a16:creationId xmlns:a16="http://schemas.microsoft.com/office/drawing/2014/main" id="{01475957-BEED-4BA8-9723-0DAFFE9BAF80}"/>
                    </a:ext>
                  </a:extLst>
                </p:cNvPr>
                <p:cNvGrpSpPr/>
                <p:nvPr/>
              </p:nvGrpSpPr>
              <p:grpSpPr>
                <a:xfrm>
                  <a:off x="959876" y="3055549"/>
                  <a:ext cx="217476" cy="328226"/>
                  <a:chOff x="-296232" y="3492549"/>
                  <a:chExt cx="211588" cy="319338"/>
                </a:xfrm>
              </p:grpSpPr>
              <p:sp>
                <p:nvSpPr>
                  <p:cNvPr id="249" name="Rounded Rectangle 182">
                    <a:extLst>
                      <a:ext uri="{FF2B5EF4-FFF2-40B4-BE49-F238E27FC236}">
                        <a16:creationId xmlns:a16="http://schemas.microsoft.com/office/drawing/2014/main" id="{F5F3F543-F327-460B-828F-277AA8731BAA}"/>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50" name="Oval 249">
                    <a:extLst>
                      <a:ext uri="{FF2B5EF4-FFF2-40B4-BE49-F238E27FC236}">
                        <a16:creationId xmlns:a16="http://schemas.microsoft.com/office/drawing/2014/main" id="{63E25C2A-5F07-4E5B-889F-AF632F76151B}"/>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51" name="Rounded Rectangle 184">
                    <a:extLst>
                      <a:ext uri="{FF2B5EF4-FFF2-40B4-BE49-F238E27FC236}">
                        <a16:creationId xmlns:a16="http://schemas.microsoft.com/office/drawing/2014/main" id="{0116EA1A-FC6B-46FF-8B10-DCCF2330353E}"/>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252" name="Group 251">
                    <a:extLst>
                      <a:ext uri="{FF2B5EF4-FFF2-40B4-BE49-F238E27FC236}">
                        <a16:creationId xmlns:a16="http://schemas.microsoft.com/office/drawing/2014/main" id="{FA7128D3-A75A-4F95-8F3E-EC913EB4BB00}"/>
                      </a:ext>
                    </a:extLst>
                  </p:cNvPr>
                  <p:cNvGrpSpPr/>
                  <p:nvPr/>
                </p:nvGrpSpPr>
                <p:grpSpPr>
                  <a:xfrm>
                    <a:off x="-267082" y="3531358"/>
                    <a:ext cx="152122" cy="225695"/>
                    <a:chOff x="11279466" y="5630123"/>
                    <a:chExt cx="137117" cy="225695"/>
                  </a:xfrm>
                </p:grpSpPr>
                <p:sp>
                  <p:nvSpPr>
                    <p:cNvPr id="253" name="Rectangle 252">
                      <a:extLst>
                        <a:ext uri="{FF2B5EF4-FFF2-40B4-BE49-F238E27FC236}">
                          <a16:creationId xmlns:a16="http://schemas.microsoft.com/office/drawing/2014/main" id="{60A0C68D-7F69-4C3E-9299-E803293D80BF}"/>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Rectangle 253">
                      <a:extLst>
                        <a:ext uri="{FF2B5EF4-FFF2-40B4-BE49-F238E27FC236}">
                          <a16:creationId xmlns:a16="http://schemas.microsoft.com/office/drawing/2014/main" id="{815E338F-05E5-4E81-B2B4-928959424162}"/>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Rounded Rectangle 195">
                      <a:extLst>
                        <a:ext uri="{FF2B5EF4-FFF2-40B4-BE49-F238E27FC236}">
                          <a16:creationId xmlns:a16="http://schemas.microsoft.com/office/drawing/2014/main" id="{531E9CBF-633F-44FD-9EB6-DD8B28120696}"/>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Rounded Rectangle 196">
                      <a:extLst>
                        <a:ext uri="{FF2B5EF4-FFF2-40B4-BE49-F238E27FC236}">
                          <a16:creationId xmlns:a16="http://schemas.microsoft.com/office/drawing/2014/main" id="{EACFF83E-0C58-46D0-BE37-2CD74EE9692A}"/>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Rounded Rectangle 197">
                      <a:extLst>
                        <a:ext uri="{FF2B5EF4-FFF2-40B4-BE49-F238E27FC236}">
                          <a16:creationId xmlns:a16="http://schemas.microsoft.com/office/drawing/2014/main" id="{52D302AC-4120-402A-B713-A7114E2827CC}"/>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8" name="Rounded Rectangle 198">
                      <a:extLst>
                        <a:ext uri="{FF2B5EF4-FFF2-40B4-BE49-F238E27FC236}">
                          <a16:creationId xmlns:a16="http://schemas.microsoft.com/office/drawing/2014/main" id="{8372C914-429F-490E-BC4A-D2022F9FBC13}"/>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28" name="Group 227">
                  <a:extLst>
                    <a:ext uri="{FF2B5EF4-FFF2-40B4-BE49-F238E27FC236}">
                      <a16:creationId xmlns:a16="http://schemas.microsoft.com/office/drawing/2014/main" id="{212846DB-2FDC-4AEC-B3AE-C87B772DC069}"/>
                    </a:ext>
                  </a:extLst>
                </p:cNvPr>
                <p:cNvGrpSpPr/>
                <p:nvPr/>
              </p:nvGrpSpPr>
              <p:grpSpPr>
                <a:xfrm>
                  <a:off x="505834" y="3069727"/>
                  <a:ext cx="408640" cy="294744"/>
                  <a:chOff x="505834" y="3069727"/>
                  <a:chExt cx="408640" cy="294744"/>
                </a:xfrm>
              </p:grpSpPr>
              <p:sp>
                <p:nvSpPr>
                  <p:cNvPr id="242" name="Rectangle 241">
                    <a:extLst>
                      <a:ext uri="{FF2B5EF4-FFF2-40B4-BE49-F238E27FC236}">
                        <a16:creationId xmlns:a16="http://schemas.microsoft.com/office/drawing/2014/main" id="{D230FC90-3AE7-4DA2-9DBA-1AF49A1A1740}"/>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Rectangle 242">
                    <a:extLst>
                      <a:ext uri="{FF2B5EF4-FFF2-40B4-BE49-F238E27FC236}">
                        <a16:creationId xmlns:a16="http://schemas.microsoft.com/office/drawing/2014/main" id="{0F6B3EE2-FBED-402B-8D05-D548A3547D0C}"/>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a:extLst>
                      <a:ext uri="{FF2B5EF4-FFF2-40B4-BE49-F238E27FC236}">
                        <a16:creationId xmlns:a16="http://schemas.microsoft.com/office/drawing/2014/main" id="{14F8667B-9526-4089-B779-FBBF96EB18B2}"/>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Rectangle 244">
                    <a:extLst>
                      <a:ext uri="{FF2B5EF4-FFF2-40B4-BE49-F238E27FC236}">
                        <a16:creationId xmlns:a16="http://schemas.microsoft.com/office/drawing/2014/main" id="{7A587CBC-1C09-4887-AA0D-DE866B67863F}"/>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Rounded Rectangle 176">
                    <a:extLst>
                      <a:ext uri="{FF2B5EF4-FFF2-40B4-BE49-F238E27FC236}">
                        <a16:creationId xmlns:a16="http://schemas.microsoft.com/office/drawing/2014/main" id="{584ABD9E-82E9-429A-90E8-A24BFDC87833}"/>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Rounded Rectangle 177">
                    <a:extLst>
                      <a:ext uri="{FF2B5EF4-FFF2-40B4-BE49-F238E27FC236}">
                        <a16:creationId xmlns:a16="http://schemas.microsoft.com/office/drawing/2014/main" id="{C1BD37EF-FAB3-48E7-8FAB-471EFA8EDF1D}"/>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Rounded Rectangle 178">
                    <a:extLst>
                      <a:ext uri="{FF2B5EF4-FFF2-40B4-BE49-F238E27FC236}">
                        <a16:creationId xmlns:a16="http://schemas.microsoft.com/office/drawing/2014/main" id="{F7EFD3E1-5F0A-42D0-B4AB-6C978B11C299}"/>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29" name="Freeform 179">
                  <a:extLst>
                    <a:ext uri="{FF2B5EF4-FFF2-40B4-BE49-F238E27FC236}">
                      <a16:creationId xmlns:a16="http://schemas.microsoft.com/office/drawing/2014/main" id="{86B48F98-BAC8-4D11-BD71-CBC743B32E9B}"/>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30" name="Group 229">
                  <a:extLst>
                    <a:ext uri="{FF2B5EF4-FFF2-40B4-BE49-F238E27FC236}">
                      <a16:creationId xmlns:a16="http://schemas.microsoft.com/office/drawing/2014/main" id="{8170D191-598A-4CCF-BAC3-9251043A2B99}"/>
                    </a:ext>
                  </a:extLst>
                </p:cNvPr>
                <p:cNvGrpSpPr/>
                <p:nvPr/>
              </p:nvGrpSpPr>
              <p:grpSpPr>
                <a:xfrm>
                  <a:off x="501923" y="3414781"/>
                  <a:ext cx="268776" cy="244565"/>
                  <a:chOff x="501923" y="3414781"/>
                  <a:chExt cx="268776" cy="244565"/>
                </a:xfrm>
              </p:grpSpPr>
              <p:sp>
                <p:nvSpPr>
                  <p:cNvPr id="231" name="Rounded Rectangle 182">
                    <a:extLst>
                      <a:ext uri="{FF2B5EF4-FFF2-40B4-BE49-F238E27FC236}">
                        <a16:creationId xmlns:a16="http://schemas.microsoft.com/office/drawing/2014/main" id="{B01CE9A1-3952-4D43-94FD-9BD4A9E4FC7D}"/>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32" name="Oval 231">
                    <a:extLst>
                      <a:ext uri="{FF2B5EF4-FFF2-40B4-BE49-F238E27FC236}">
                        <a16:creationId xmlns:a16="http://schemas.microsoft.com/office/drawing/2014/main" id="{FEC83DA2-C6AC-4509-BB83-0EDD6C9A4401}"/>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3" name="Rounded Rectangle 184">
                    <a:extLst>
                      <a:ext uri="{FF2B5EF4-FFF2-40B4-BE49-F238E27FC236}">
                        <a16:creationId xmlns:a16="http://schemas.microsoft.com/office/drawing/2014/main" id="{0091246C-5F4B-4F91-B80C-CAEAF572DAB4}"/>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234" name="Group 233">
                    <a:extLst>
                      <a:ext uri="{FF2B5EF4-FFF2-40B4-BE49-F238E27FC236}">
                        <a16:creationId xmlns:a16="http://schemas.microsoft.com/office/drawing/2014/main" id="{C4858006-042A-466F-B8C8-C58138E0A335}"/>
                      </a:ext>
                    </a:extLst>
                  </p:cNvPr>
                  <p:cNvGrpSpPr/>
                  <p:nvPr/>
                </p:nvGrpSpPr>
                <p:grpSpPr>
                  <a:xfrm>
                    <a:off x="518311" y="3459175"/>
                    <a:ext cx="235999" cy="157484"/>
                    <a:chOff x="505834" y="3069727"/>
                    <a:chExt cx="408640" cy="294744"/>
                  </a:xfrm>
                </p:grpSpPr>
                <p:sp>
                  <p:nvSpPr>
                    <p:cNvPr id="235" name="Rectangle 234">
                      <a:extLst>
                        <a:ext uri="{FF2B5EF4-FFF2-40B4-BE49-F238E27FC236}">
                          <a16:creationId xmlns:a16="http://schemas.microsoft.com/office/drawing/2014/main" id="{7DB44089-435F-4665-94AB-B1F98ABC2A71}"/>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6" name="Rectangle 235">
                      <a:extLst>
                        <a:ext uri="{FF2B5EF4-FFF2-40B4-BE49-F238E27FC236}">
                          <a16:creationId xmlns:a16="http://schemas.microsoft.com/office/drawing/2014/main" id="{6D456A9A-4E11-47D3-9E98-B9C867C895E2}"/>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7" name="Rectangle 236">
                      <a:extLst>
                        <a:ext uri="{FF2B5EF4-FFF2-40B4-BE49-F238E27FC236}">
                          <a16:creationId xmlns:a16="http://schemas.microsoft.com/office/drawing/2014/main" id="{4D1A7FD4-1D99-4649-B352-BFD1D27144BE}"/>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Rectangle 237">
                      <a:extLst>
                        <a:ext uri="{FF2B5EF4-FFF2-40B4-BE49-F238E27FC236}">
                          <a16:creationId xmlns:a16="http://schemas.microsoft.com/office/drawing/2014/main" id="{E9ECE443-606F-435C-9A71-3448D6BF0359}"/>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9" name="Rounded Rectangle 176">
                      <a:extLst>
                        <a:ext uri="{FF2B5EF4-FFF2-40B4-BE49-F238E27FC236}">
                          <a16:creationId xmlns:a16="http://schemas.microsoft.com/office/drawing/2014/main" id="{45A4F350-E0D7-49A8-9AE2-A121AAFE3B98}"/>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Rounded Rectangle 177">
                      <a:extLst>
                        <a:ext uri="{FF2B5EF4-FFF2-40B4-BE49-F238E27FC236}">
                          <a16:creationId xmlns:a16="http://schemas.microsoft.com/office/drawing/2014/main" id="{A1D5E8C1-23BF-4450-BFF1-16D2AA09ACE9}"/>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Rounded Rectangle 178">
                      <a:extLst>
                        <a:ext uri="{FF2B5EF4-FFF2-40B4-BE49-F238E27FC236}">
                          <a16:creationId xmlns:a16="http://schemas.microsoft.com/office/drawing/2014/main" id="{41AB3C6C-7CD3-4BF1-88B1-A7117122F7A0}"/>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grpSp>
      <p:grpSp>
        <p:nvGrpSpPr>
          <p:cNvPr id="284" name="Group 283">
            <a:extLst>
              <a:ext uri="{FF2B5EF4-FFF2-40B4-BE49-F238E27FC236}">
                <a16:creationId xmlns:a16="http://schemas.microsoft.com/office/drawing/2014/main" id="{073DEA26-9FCC-487D-9A38-9F84548B2BD0}"/>
              </a:ext>
            </a:extLst>
          </p:cNvPr>
          <p:cNvGrpSpPr/>
          <p:nvPr userDrawn="1"/>
        </p:nvGrpSpPr>
        <p:grpSpPr>
          <a:xfrm>
            <a:off x="44538" y="3320334"/>
            <a:ext cx="1475072" cy="726137"/>
            <a:chOff x="-36576" y="2104220"/>
            <a:chExt cx="1475072" cy="726138"/>
          </a:xfrm>
        </p:grpSpPr>
        <p:sp>
          <p:nvSpPr>
            <p:cNvPr id="285" name="TextBox 284">
              <a:extLst>
                <a:ext uri="{FF2B5EF4-FFF2-40B4-BE49-F238E27FC236}">
                  <a16:creationId xmlns:a16="http://schemas.microsoft.com/office/drawing/2014/main" id="{0F4C51C2-B7DB-4B1B-8179-886694A8DE95}"/>
                </a:ext>
              </a:extLst>
            </p:cNvPr>
            <p:cNvSpPr txBox="1"/>
            <p:nvPr/>
          </p:nvSpPr>
          <p:spPr>
            <a:xfrm>
              <a:off x="-36576" y="2462828"/>
              <a:ext cx="1475072" cy="36753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dirty="0"/>
                <a:t>LOGS, FILES AND MEDIA</a:t>
              </a:r>
              <a:br>
                <a:rPr lang="en-US" sz="900" dirty="0"/>
              </a:br>
              <a:r>
                <a:rPr lang="en-US" sz="900" dirty="0"/>
                <a:t>(UNSTRUCTURED)</a:t>
              </a:r>
            </a:p>
          </p:txBody>
        </p:sp>
        <p:grpSp>
          <p:nvGrpSpPr>
            <p:cNvPr id="286" name="Group 285">
              <a:extLst>
                <a:ext uri="{FF2B5EF4-FFF2-40B4-BE49-F238E27FC236}">
                  <a16:creationId xmlns:a16="http://schemas.microsoft.com/office/drawing/2014/main" id="{E3CBB1F9-62CE-41B4-87CE-8C4B7664640A}"/>
                </a:ext>
              </a:extLst>
            </p:cNvPr>
            <p:cNvGrpSpPr/>
            <p:nvPr/>
          </p:nvGrpSpPr>
          <p:grpSpPr>
            <a:xfrm>
              <a:off x="130992" y="2104220"/>
              <a:ext cx="1139936" cy="311980"/>
              <a:chOff x="149010" y="2104220"/>
              <a:chExt cx="1139936" cy="311980"/>
            </a:xfrm>
          </p:grpSpPr>
          <p:pic>
            <p:nvPicPr>
              <p:cNvPr id="287" name="Graphic 286">
                <a:extLst>
                  <a:ext uri="{FF2B5EF4-FFF2-40B4-BE49-F238E27FC236}">
                    <a16:creationId xmlns:a16="http://schemas.microsoft.com/office/drawing/2014/main" id="{65C686C7-6C7A-4AD8-98BA-86DA3B3E51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010" y="2124261"/>
                <a:ext cx="271899" cy="271899"/>
              </a:xfrm>
              <a:prstGeom prst="rect">
                <a:avLst/>
              </a:prstGeom>
            </p:spPr>
          </p:pic>
          <p:sp>
            <p:nvSpPr>
              <p:cNvPr id="288" name="Freeform: Shape 287">
                <a:extLst>
                  <a:ext uri="{FF2B5EF4-FFF2-40B4-BE49-F238E27FC236}">
                    <a16:creationId xmlns:a16="http://schemas.microsoft.com/office/drawing/2014/main" id="{4FB1EC7C-1443-4134-AE04-4ADB0118A7AB}"/>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a:t>r</a:t>
                </a:r>
              </a:p>
            </p:txBody>
          </p:sp>
          <p:pic>
            <p:nvPicPr>
              <p:cNvPr id="289" name="Picture 288">
                <a:extLst>
                  <a:ext uri="{FF2B5EF4-FFF2-40B4-BE49-F238E27FC236}">
                    <a16:creationId xmlns:a16="http://schemas.microsoft.com/office/drawing/2014/main" id="{4F890FF5-18AB-4BCF-AC5D-55937CC8E6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grpSp>
    </p:spTree>
    <p:extLst>
      <p:ext uri="{BB962C8B-B14F-4D97-AF65-F5344CB8AC3E}">
        <p14:creationId xmlns:p14="http://schemas.microsoft.com/office/powerpoint/2010/main" val="58715070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5_Custom Layout">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361536" y="367689"/>
            <a:ext cx="11487562" cy="549987"/>
          </a:xfrm>
          <a:prstGeom prst="rect">
            <a:avLst/>
          </a:prstGeom>
          <a:noFill/>
          <a:ln>
            <a:noFill/>
          </a:ln>
        </p:spPr>
        <p:txBody>
          <a:bodyPr lIns="91425" tIns="91425" rIns="91425" bIns="91425" anchor="t" anchorCtr="0"/>
          <a:lstStyle>
            <a:lvl1pPr marL="0" marR="0" lvl="0" indent="0" algn="l" rtl="0">
              <a:lnSpc>
                <a:spcPct val="90000"/>
              </a:lnSpc>
              <a:spcBef>
                <a:spcPts val="750"/>
              </a:spcBef>
              <a:buClr>
                <a:srgbClr val="3F3F3F"/>
              </a:buClr>
              <a:buFont typeface="Arial"/>
              <a:buNone/>
              <a:defRPr sz="3600" b="1" i="0" u="none" strike="noStrike" cap="none">
                <a:solidFill>
                  <a:srgbClr val="3F3F3F"/>
                </a:solidFill>
                <a:latin typeface="Source Sans Pro SemiBold"/>
                <a:ea typeface="Source Sans Pro SemiBold"/>
                <a:cs typeface="Source Sans Pro SemiBold"/>
                <a:sym typeface="Source Sans Pro SemiBold"/>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5" name="Shape 135"/>
          <p:cNvSpPr txBox="1">
            <a:spLocks noGrp="1"/>
          </p:cNvSpPr>
          <p:nvPr>
            <p:ph type="body" idx="1"/>
          </p:nvPr>
        </p:nvSpPr>
        <p:spPr>
          <a:xfrm>
            <a:off x="365694"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6" name="Shape 136"/>
          <p:cNvSpPr txBox="1">
            <a:spLocks noGrp="1"/>
          </p:cNvSpPr>
          <p:nvPr>
            <p:ph type="body" idx="2"/>
          </p:nvPr>
        </p:nvSpPr>
        <p:spPr>
          <a:xfrm>
            <a:off x="4248085"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7" name="Shape 137"/>
          <p:cNvSpPr txBox="1">
            <a:spLocks noGrp="1"/>
          </p:cNvSpPr>
          <p:nvPr>
            <p:ph type="body" idx="3"/>
          </p:nvPr>
        </p:nvSpPr>
        <p:spPr>
          <a:xfrm>
            <a:off x="8130475"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8" name="Shape 138"/>
          <p:cNvSpPr txBox="1">
            <a:spLocks noGrp="1"/>
          </p:cNvSpPr>
          <p:nvPr>
            <p:ph type="sldNum" idx="12"/>
          </p:nvPr>
        </p:nvSpPr>
        <p:spPr>
          <a:xfrm>
            <a:off x="11581968" y="6446442"/>
            <a:ext cx="342899" cy="297256"/>
          </a:xfrm>
          <a:prstGeom prst="rect">
            <a:avLst/>
          </a:prstGeom>
          <a:noFill/>
          <a:ln>
            <a:noFill/>
          </a:ln>
        </p:spPr>
        <p:txBody>
          <a:bodyPr lIns="91425" tIns="45700" rIns="91425" bIns="45700" anchor="b" anchorCtr="0">
            <a:noAutofit/>
          </a:bodyPr>
          <a:lstStyle/>
          <a:p>
            <a:pPr algn="r">
              <a:buSzPct val="25000"/>
            </a:pPr>
            <a:fld id="{00000000-1234-1234-1234-123412341234}" type="slidenum">
              <a:rPr lang="en-US" sz="1000" smtClean="0">
                <a:solidFill>
                  <a:srgbClr val="262626"/>
                </a:solidFill>
                <a:latin typeface="Source Sans Pro Light"/>
                <a:ea typeface="Source Sans Pro Light"/>
                <a:cs typeface="Source Sans Pro Light"/>
                <a:sym typeface="Source Sans Pro Light"/>
              </a:rPr>
              <a:pPr algn="r">
                <a:buSzPct val="25000"/>
              </a:pPr>
              <a:t>‹#›</a:t>
            </a:fld>
            <a:endParaRPr lang="en-US" sz="1000">
              <a:solidFill>
                <a:srgbClr val="262626"/>
              </a:solidFill>
              <a:latin typeface="Source Sans Pro Light"/>
              <a:ea typeface="Source Sans Pro Light"/>
              <a:cs typeface="Source Sans Pro Light"/>
              <a:sym typeface="Source Sans Pro Light"/>
            </a:endParaRPr>
          </a:p>
        </p:txBody>
      </p:sp>
    </p:spTree>
    <p:extLst>
      <p:ext uri="{BB962C8B-B14F-4D97-AF65-F5344CB8AC3E}">
        <p14:creationId xmlns:p14="http://schemas.microsoft.com/office/powerpoint/2010/main" val="38877518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Click to edit Master title style</a:t>
            </a:r>
          </a:p>
        </p:txBody>
      </p:sp>
      <p:sp>
        <p:nvSpPr>
          <p:cNvPr id="6" name="Text Placeholder 5"/>
          <p:cNvSpPr>
            <a:spLocks noGrp="1"/>
          </p:cNvSpPr>
          <p:nvPr>
            <p:ph type="body" sz="quarter" idx="10"/>
          </p:nvPr>
        </p:nvSpPr>
        <p:spPr>
          <a:xfrm>
            <a:off x="269240" y="1189177"/>
            <a:ext cx="11653523" cy="2012279"/>
          </a:xfrm>
        </p:spPr>
        <p:txBody>
          <a:bodyPr/>
          <a:lstStyle>
            <a:lvl1pPr marL="0" indent="0">
              <a:buNone/>
              <a:defRPr>
                <a:solidFill>
                  <a:schemeClr val="accent2"/>
                </a:solidFill>
              </a:defRPr>
            </a:lvl1pPr>
            <a:lvl2pPr marL="0" indent="0">
              <a:buFontTx/>
              <a:buNone/>
              <a:defRPr sz="1961"/>
            </a:lvl2pPr>
            <a:lvl3pPr marL="223988" indent="0">
              <a:buNone/>
              <a:defRPr/>
            </a:lvl3pPr>
            <a:lvl4pPr marL="447975" indent="0">
              <a:buNone/>
              <a:defRPr/>
            </a:lvl4pPr>
            <a:lvl5pPr marL="6719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211733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op Sub |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55E480-06E3-466E-AB06-00AD3BF925E6}"/>
              </a:ext>
            </a:extLst>
          </p:cNvPr>
          <p:cNvSpPr>
            <a:spLocks noGrp="1"/>
          </p:cNvSpPr>
          <p:nvPr>
            <p:ph type="body" sz="quarter" idx="11" hasCustomPrompt="1"/>
          </p:nvPr>
        </p:nvSpPr>
        <p:spPr>
          <a:xfrm>
            <a:off x="269240" y="-541796"/>
            <a:ext cx="11656060" cy="350865"/>
          </a:xfrm>
        </p:spPr>
        <p:txBody>
          <a:bodyPr/>
          <a:lstStyle>
            <a:lvl1pPr>
              <a:defRPr sz="1200" b="0" spc="300">
                <a:latin typeface="+mn-lt"/>
              </a:defRPr>
            </a:lvl1pPr>
          </a:lstStyle>
          <a:p>
            <a:pPr lvl="0"/>
            <a:r>
              <a:rPr lang="en-US" dirty="0"/>
              <a:t>SUBHEAD 16 PT</a:t>
            </a:r>
          </a:p>
        </p:txBody>
      </p:sp>
    </p:spTree>
    <p:extLst>
      <p:ext uri="{BB962C8B-B14F-4D97-AF65-F5344CB8AC3E}">
        <p14:creationId xmlns:p14="http://schemas.microsoft.com/office/powerpoint/2010/main" val="65196571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
        <p:nvSpPr>
          <p:cNvPr id="4" name="TextBox 3"/>
          <p:cNvSpPr txBox="1">
            <a:spLocks noChangeArrowheads="1"/>
          </p:cNvSpPr>
          <p:nvPr userDrawn="1"/>
        </p:nvSpPr>
        <p:spPr bwMode="auto">
          <a:xfrm>
            <a:off x="266127" y="5819468"/>
            <a:ext cx="11659748" cy="888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79259" tIns="143409" rIns="179259" bIns="14340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330" fontAlgn="base">
              <a:lnSpc>
                <a:spcPts val="1175"/>
              </a:lnSpc>
              <a:spcBef>
                <a:spcPct val="0"/>
              </a:spcBef>
              <a:spcAft>
                <a:spcPct val="0"/>
              </a:spcAft>
            </a:pPr>
            <a:r>
              <a:rPr lang="en-US" sz="980" dirty="0">
                <a:solidFill>
                  <a:srgbClr val="FFFFFF"/>
                </a:solidFill>
              </a:rPr>
              <a:t>© 2017 Microsoft Corporation. All rights reserved. Microsoft, Windows, and other product names are or may be registered trademarks and/or trademarks in the U.S. and/or other countries.</a:t>
            </a:r>
          </a:p>
          <a:p>
            <a:pPr defTabSz="913330" fontAlgn="base">
              <a:lnSpc>
                <a:spcPts val="1175"/>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330" fontAlgn="base">
              <a:lnSpc>
                <a:spcPts val="1175"/>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330" fontAlgn="base">
              <a:lnSpc>
                <a:spcPts val="1175"/>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21250140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cap="none" spc="-98"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844993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619444"/>
          </a:xfrm>
        </p:spPr>
        <p:txBody>
          <a:bodyPr/>
          <a:lstStyle>
            <a:lvl1pPr algn="ctr">
              <a:defRPr lang="en-US" sz="2400" b="0" kern="1200" cap="all" spc="800" baseline="0" dirty="0">
                <a:ln w="3175">
                  <a:noFill/>
                </a:ln>
                <a:solidFill>
                  <a:schemeClr val="tx2"/>
                </a:solidFill>
                <a:effectLst/>
                <a:latin typeface="Segoe UI Light" charset="0"/>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307564518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211114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B650D8C5-8B94-42F7-99D2-EE6C08F638E0}"/>
              </a:ext>
            </a:extLst>
          </p:cNvPr>
          <p:cNvSpPr/>
          <p:nvPr userDrawn="1"/>
        </p:nvSpPr>
        <p:spPr bwMode="auto">
          <a:xfrm>
            <a:off x="0" y="1458686"/>
            <a:ext cx="12192000" cy="5399314"/>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3909231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image" Target="../media/image1.emf"/><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9" Type="http://schemas.openxmlformats.org/officeDocument/2006/relationships/theme" Target="../theme/theme3.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38" Type="http://schemas.openxmlformats.org/officeDocument/2006/relationships/slideLayout" Target="../slideLayouts/slideLayout82.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slideLayout" Target="../slideLayouts/slideLayout81.xml"/><Relationship Id="rId40" Type="http://schemas.openxmlformats.org/officeDocument/2006/relationships/image" Target="../media/image4.png"/><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slideLayout" Target="../slideLayouts/slideLayout80.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image" Target="../media/image14.png"/><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theme" Target="../theme/theme5.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image" Target="../media/image19.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image" Target="../media/image1.emf"/><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10" Type="http://schemas.openxmlformats.org/officeDocument/2006/relationships/slideLayout" Target="../slideLayouts/slideLayout117.xml"/><Relationship Id="rId19" Type="http://schemas.openxmlformats.org/officeDocument/2006/relationships/theme" Target="../theme/theme6.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theme" Target="../theme/theme7.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10" Type="http://schemas.openxmlformats.org/officeDocument/2006/relationships/slideLayout" Target="../slideLayouts/slideLayout135.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theme" Target="../theme/theme8.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0" Type="http://schemas.openxmlformats.org/officeDocument/2006/relationships/slideLayout" Target="../slideLayouts/slideLayout151.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image" Target="../media/image1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29293126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422994681"/>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40"/>
          <a:stretch>
            <a:fillRect/>
          </a:stretch>
        </p:blipFill>
        <p:spPr>
          <a:xfrm rot="5400000">
            <a:off x="9208748" y="2991033"/>
            <a:ext cx="6858623" cy="876557"/>
          </a:xfrm>
          <a:prstGeom prst="rect">
            <a:avLst/>
          </a:prstGeom>
        </p:spPr>
      </p:pic>
      <p:pic>
        <p:nvPicPr>
          <p:cNvPr id="5" name="Picture 4"/>
          <p:cNvPicPr>
            <a:picLocks noChangeAspect="1"/>
          </p:cNvPicPr>
          <p:nvPr userDrawn="1"/>
        </p:nvPicPr>
        <p:blipFill>
          <a:blip r:embed="rId4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50528054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0" r:id="rId30"/>
    <p:sldLayoutId id="2147483781" r:id="rId31"/>
    <p:sldLayoutId id="2147483782" r:id="rId32"/>
    <p:sldLayoutId id="2147483783" r:id="rId33"/>
    <p:sldLayoutId id="2147483784" r:id="rId34"/>
    <p:sldLayoutId id="2147483785" r:id="rId35"/>
    <p:sldLayoutId id="2147483786" r:id="rId36"/>
    <p:sldLayoutId id="2147483787" r:id="rId37"/>
    <p:sldLayoutId id="2147483788" r:id="rId38"/>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accent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2203">
          <p15:clr>
            <a:srgbClr val="F26B43"/>
          </p15:clr>
        </p15:guide>
        <p15:guide id="28" orient="horz" pos="979">
          <p15:clr>
            <a:srgbClr val="F26B43"/>
          </p15:clr>
        </p15:guide>
        <p15:guide id="29" orient="horz" pos="119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7353701"/>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10" r:id="rId9"/>
    <p:sldLayoutId id="2147483813" r:id="rId10"/>
    <p:sldLayoutId id="2147483814" r:id="rId11"/>
    <p:sldLayoutId id="2147483815" r:id="rId12"/>
    <p:sldLayoutId id="2147483816" r:id="rId1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4286120885"/>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581694609"/>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 id="2147483860" r:id="rId16"/>
    <p:sldLayoutId id="2147483861" r:id="rId17"/>
    <p:sldLayoutId id="2147483862"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5221475"/>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22133906"/>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937" r:id="rId10"/>
    <p:sldLayoutId id="2147483938" r:id="rId11"/>
    <p:sldLayoutId id="2147483939" r:id="rId12"/>
  </p:sldLayoutIdLst>
  <p:transition>
    <p:fade/>
  </p:transition>
  <p:txStyles>
    <p:titleStyle>
      <a:lvl1pPr algn="l" defTabSz="914016" rtl="0" eaLnBrk="1" latinLnBrk="0" hangingPunct="1">
        <a:lnSpc>
          <a:spcPct val="90000"/>
        </a:lnSpc>
        <a:spcBef>
          <a:spcPct val="0"/>
        </a:spcBef>
        <a:buNone/>
        <a:defRPr lang="en-US" sz="4800" b="0" kern="1200" cap="none" spc="-100" baseline="0" dirty="0" smtClean="0">
          <a:ln w="3175">
            <a:noFill/>
          </a:ln>
          <a:solidFill>
            <a:schemeClr val="tx2"/>
          </a:soli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42.xml"/><Relationship Id="rId6" Type="http://schemas.openxmlformats.org/officeDocument/2006/relationships/image" Target="../media/image28.jpg"/><Relationship Id="rId5" Type="http://schemas.openxmlformats.org/officeDocument/2006/relationships/hyperlink" Target="https://bostonazurebootcamp.com/2018" TargetMode="External"/><Relationship Id="rId4" Type="http://schemas.openxmlformats.org/officeDocument/2006/relationships/hyperlink" Target="https://github.com/bcafferky/shared"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svg"/><Relationship Id="rId2" Type="http://schemas.openxmlformats.org/officeDocument/2006/relationships/notesSlide" Target="../notesSlides/notesSlide10.xml"/><Relationship Id="rId1" Type="http://schemas.openxmlformats.org/officeDocument/2006/relationships/slideLayout" Target="../slideLayouts/slideLayout151.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3.xml"/></Relationships>
</file>

<file path=ppt/slides/_rels/slide1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15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1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2.png"/><Relationship Id="rId7"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15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2.xml"/></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15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143.xml"/><Relationship Id="rId6" Type="http://schemas.microsoft.com/office/2007/relationships/hdphoto" Target="../media/hdphoto2.wdp"/><Relationship Id="rId5" Type="http://schemas.openxmlformats.org/officeDocument/2006/relationships/image" Target="../media/image62.png"/><Relationship Id="rId4" Type="http://schemas.openxmlformats.org/officeDocument/2006/relationships/image" Target="../media/image61.png"/></Relationships>
</file>

<file path=ppt/slides/_rels/slide17.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17.xml"/><Relationship Id="rId1" Type="http://schemas.openxmlformats.org/officeDocument/2006/relationships/slideLayout" Target="../slideLayouts/slideLayout57.xml"/><Relationship Id="rId5" Type="http://schemas.openxmlformats.org/officeDocument/2006/relationships/image" Target="../media/image65.jpg"/><Relationship Id="rId4" Type="http://schemas.openxmlformats.org/officeDocument/2006/relationships/image" Target="../media/image64.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5.xml"/></Relationships>
</file>

<file path=ppt/slides/_rels/slide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xml"/><Relationship Id="rId1" Type="http://schemas.openxmlformats.org/officeDocument/2006/relationships/slideLayout" Target="../slideLayouts/slideLayout142.xml"/><Relationship Id="rId6" Type="http://schemas.openxmlformats.org/officeDocument/2006/relationships/hyperlink" Target="https://www.youtube.com/user/Bryancutube256123" TargetMode="External"/><Relationship Id="rId5" Type="http://schemas.openxmlformats.org/officeDocument/2006/relationships/image" Target="../media/image30.png"/><Relationship Id="rId4" Type="http://schemas.openxmlformats.org/officeDocument/2006/relationships/image" Target="../media/image29.png"/></Relationships>
</file>

<file path=ppt/slides/_rels/slide2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0.xml"/><Relationship Id="rId1" Type="http://schemas.openxmlformats.org/officeDocument/2006/relationships/slideLayout" Target="../slideLayouts/slideLayout65.xml"/></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65.xml"/></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143.xml"/></Relationships>
</file>

<file path=ppt/slides/_rels/slide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143.xml"/></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4.xml"/><Relationship Id="rId1" Type="http://schemas.openxmlformats.org/officeDocument/2006/relationships/slideLayout" Target="../slideLayouts/slideLayout143.xml"/></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5.xml"/><Relationship Id="rId1" Type="http://schemas.openxmlformats.org/officeDocument/2006/relationships/slideLayout" Target="../slideLayouts/slideLayout143.xml"/></Relationships>
</file>

<file path=ppt/slides/_rels/slide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148.xml"/></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7.xml"/><Relationship Id="rId1" Type="http://schemas.openxmlformats.org/officeDocument/2006/relationships/slideLayout" Target="../slideLayouts/slideLayout143.xml"/></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8.xml"/><Relationship Id="rId1" Type="http://schemas.openxmlformats.org/officeDocument/2006/relationships/slideLayout" Target="../slideLayouts/slideLayout65.xml"/></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9.xml"/><Relationship Id="rId1" Type="http://schemas.openxmlformats.org/officeDocument/2006/relationships/slideLayout" Target="../slideLayouts/slideLayout143.xml"/><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42.xml"/></Relationships>
</file>

<file path=ppt/slides/_rels/slide3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0.xml"/><Relationship Id="rId1" Type="http://schemas.openxmlformats.org/officeDocument/2006/relationships/slideLayout" Target="../slideLayouts/slideLayout143.xml"/><Relationship Id="rId4" Type="http://schemas.openxmlformats.org/officeDocument/2006/relationships/image" Target="../media/image78.png"/></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1.xml"/><Relationship Id="rId1" Type="http://schemas.openxmlformats.org/officeDocument/2006/relationships/slideLayout" Target="../slideLayouts/slideLayout152.xml"/></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2.xml"/><Relationship Id="rId1" Type="http://schemas.openxmlformats.org/officeDocument/2006/relationships/slideLayout" Target="../slideLayouts/slideLayout152.xml"/></Relationships>
</file>

<file path=ppt/slides/_rels/slide3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3.xml"/><Relationship Id="rId1" Type="http://schemas.openxmlformats.org/officeDocument/2006/relationships/slideLayout" Target="../slideLayouts/slideLayout152.xml"/><Relationship Id="rId4" Type="http://schemas.openxmlformats.org/officeDocument/2006/relationships/image" Target="../media/image82.png"/></Relationships>
</file>

<file path=ppt/slides/_rels/slide34.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34.xml"/><Relationship Id="rId1" Type="http://schemas.openxmlformats.org/officeDocument/2006/relationships/slideLayout" Target="../slideLayouts/slideLayout65.xml"/></Relationships>
</file>

<file path=ppt/slides/_rels/slide35.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35.xml"/><Relationship Id="rId1" Type="http://schemas.openxmlformats.org/officeDocument/2006/relationships/slideLayout" Target="../slideLayouts/slideLayout65.xml"/></Relationships>
</file>

<file path=ppt/slides/_rels/slide36.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36.xml"/><Relationship Id="rId1" Type="http://schemas.openxmlformats.org/officeDocument/2006/relationships/slideLayout" Target="../slideLayouts/slideLayout65.xml"/></Relationships>
</file>

<file path=ppt/slides/_rels/slide37.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37.xml"/><Relationship Id="rId1" Type="http://schemas.openxmlformats.org/officeDocument/2006/relationships/slideLayout" Target="../slideLayouts/slideLayout65.xml"/></Relationships>
</file>

<file path=ppt/slides/_rels/slide38.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38.xml"/><Relationship Id="rId1" Type="http://schemas.openxmlformats.org/officeDocument/2006/relationships/slideLayout" Target="../slideLayouts/slideLayout65.xml"/></Relationships>
</file>

<file path=ppt/slides/_rels/slide39.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39.xml"/><Relationship Id="rId1" Type="http://schemas.openxmlformats.org/officeDocument/2006/relationships/slideLayout" Target="../slideLayouts/slideLayout65.xml"/></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142.xml"/></Relationships>
</file>

<file path=ppt/slides/_rels/slide40.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40.xml"/><Relationship Id="rId1" Type="http://schemas.openxmlformats.org/officeDocument/2006/relationships/slideLayout" Target="../slideLayouts/slideLayout65.xml"/></Relationships>
</file>

<file path=ppt/slides/_rels/slide41.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41.xml"/><Relationship Id="rId1" Type="http://schemas.openxmlformats.org/officeDocument/2006/relationships/slideLayout" Target="../slideLayouts/slideLayout65.xml"/></Relationships>
</file>

<file path=ppt/slides/_rels/slide42.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42.xml"/><Relationship Id="rId1" Type="http://schemas.openxmlformats.org/officeDocument/2006/relationships/slideLayout" Target="../slideLayouts/slideLayout65.xml"/></Relationships>
</file>

<file path=ppt/slides/_rels/slide4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3.xml"/><Relationship Id="rId1" Type="http://schemas.openxmlformats.org/officeDocument/2006/relationships/slideLayout" Target="../slideLayouts/slideLayout65.xml"/></Relationships>
</file>

<file path=ppt/slides/_rels/slide44.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44.xml"/><Relationship Id="rId1" Type="http://schemas.openxmlformats.org/officeDocument/2006/relationships/slideLayout" Target="../slideLayouts/slideLayout65.xml"/><Relationship Id="rId4" Type="http://schemas.openxmlformats.org/officeDocument/2006/relationships/image" Target="../media/image94.png"/></Relationships>
</file>

<file path=ppt/slides/_rels/slide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5.xml"/><Relationship Id="rId1" Type="http://schemas.openxmlformats.org/officeDocument/2006/relationships/slideLayout" Target="../slideLayouts/slideLayout65.xml"/></Relationships>
</file>

<file path=ppt/slides/_rels/slide4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6.xml"/><Relationship Id="rId1"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4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hyperlink" Target="https://databricks.com/spark/certification" TargetMode="External"/><Relationship Id="rId2" Type="http://schemas.openxmlformats.org/officeDocument/2006/relationships/notesSlide" Target="../notesSlides/notesSlide6.xml"/><Relationship Id="rId1" Type="http://schemas.openxmlformats.org/officeDocument/2006/relationships/slideLayout" Target="../slideLayouts/slideLayout143.xml"/><Relationship Id="rId6" Type="http://schemas.openxmlformats.org/officeDocument/2006/relationships/image" Target="../media/image37.png"/><Relationship Id="rId5" Type="http://schemas.openxmlformats.org/officeDocument/2006/relationships/hyperlink" Target="https://databricks.com/product/databricks-delta" TargetMode="External"/><Relationship Id="rId4" Type="http://schemas.openxmlformats.org/officeDocument/2006/relationships/hyperlink" Target="https://databricks.com/product/unified-analytics-platfor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43.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4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D81C8-FC8F-473A-9970-F8EC732F11B9}"/>
              </a:ext>
            </a:extLst>
          </p:cNvPr>
          <p:cNvSpPr>
            <a:spLocks noGrp="1"/>
          </p:cNvSpPr>
          <p:nvPr>
            <p:ph type="title"/>
          </p:nvPr>
        </p:nvSpPr>
        <p:spPr>
          <a:xfrm>
            <a:off x="190150" y="3504753"/>
            <a:ext cx="10664309" cy="1448792"/>
          </a:xfrm>
        </p:spPr>
        <p:txBody>
          <a:bodyPr lIns="0" tIns="0" rIns="0" bIns="0" anchor="b">
            <a:noAutofit/>
          </a:bodyPr>
          <a:lstStyle/>
          <a:p>
            <a:pPr>
              <a:lnSpc>
                <a:spcPct val="100000"/>
              </a:lnSpc>
              <a:spcBef>
                <a:spcPts val="0"/>
              </a:spcBef>
              <a:spcAft>
                <a:spcPts val="2000"/>
              </a:spcAft>
            </a:pPr>
            <a:br>
              <a:rPr lang="en-US" sz="4000" cap="none" spc="100" dirty="0">
                <a:latin typeface="+mj-lt"/>
                <a:cs typeface="Segoe UI Semibold" charset="0"/>
              </a:rPr>
            </a:br>
            <a:br>
              <a:rPr lang="en-US" sz="4000" cap="none" spc="100" dirty="0">
                <a:latin typeface="+mj-lt"/>
                <a:cs typeface="Segoe UI Semibold" charset="0"/>
              </a:rPr>
            </a:br>
            <a:br>
              <a:rPr lang="en-US" sz="4000" cap="none" spc="100" dirty="0">
                <a:latin typeface="+mj-lt"/>
                <a:cs typeface="Segoe UI Semibold" charset="0"/>
              </a:rPr>
            </a:br>
            <a:r>
              <a:rPr lang="en-US" sz="4000" cap="none" spc="100" dirty="0">
                <a:latin typeface="+mj-lt"/>
                <a:cs typeface="Segoe UI Semibold" charset="0"/>
              </a:rPr>
              <a:t>An Introduction to</a:t>
            </a:r>
            <a:br>
              <a:rPr lang="en-US" sz="5400" cap="none" spc="100" dirty="0">
                <a:latin typeface="+mj-lt"/>
                <a:cs typeface="Segoe UI Semibold" charset="0"/>
              </a:rPr>
            </a:br>
            <a:r>
              <a:rPr lang="en-US" sz="5400" cap="none" spc="100" dirty="0">
                <a:latin typeface="+mj-lt"/>
                <a:cs typeface="Segoe UI Semibold" charset="0"/>
              </a:rPr>
              <a:t>Azure Databricks</a:t>
            </a:r>
            <a:br>
              <a:rPr lang="en-US" sz="4000" cap="none" spc="100" dirty="0">
                <a:latin typeface="+mj-lt"/>
                <a:cs typeface="Segoe UI Semibold" charset="0"/>
              </a:rPr>
            </a:br>
            <a:br>
              <a:rPr lang="en-US" sz="4000" cap="none" spc="100" dirty="0">
                <a:latin typeface="+mj-lt"/>
                <a:cs typeface="Segoe UI Semibold" charset="0"/>
              </a:rPr>
            </a:br>
            <a:br>
              <a:rPr lang="en-US" sz="4000" cap="none" spc="100" dirty="0">
                <a:latin typeface="+mj-lt"/>
                <a:cs typeface="Segoe UI Semibold" charset="0"/>
              </a:rPr>
            </a:br>
            <a:r>
              <a:rPr lang="en-US" sz="4000" cap="none" spc="100" dirty="0">
                <a:latin typeface="+mj-lt"/>
                <a:cs typeface="Segoe UI Semibold" charset="0"/>
              </a:rPr>
              <a:t>Bryan Cafferky</a:t>
            </a:r>
            <a:br>
              <a:rPr lang="en-US" sz="4000" cap="none" spc="100" dirty="0">
                <a:latin typeface="+mj-lt"/>
                <a:cs typeface="Segoe UI Semibold" charset="0"/>
              </a:rPr>
            </a:br>
            <a:r>
              <a:rPr lang="en-US" sz="2800" i="1" cap="none" spc="100" dirty="0">
                <a:latin typeface="+mj-lt"/>
                <a:cs typeface="Segoe UI Semibold" charset="0"/>
              </a:rPr>
              <a:t>Technical Solutions Professional</a:t>
            </a:r>
            <a:endParaRPr lang="en-US" sz="2800" b="1" i="1" cap="none" spc="100" dirty="0">
              <a:latin typeface="Segoe UI Semibold" charset="0"/>
              <a:ea typeface="Segoe UI Semibold" charset="0"/>
              <a:cs typeface="Segoe UI Semibold" charset="0"/>
            </a:endParaRPr>
          </a:p>
        </p:txBody>
      </p:sp>
      <p:pic>
        <p:nvPicPr>
          <p:cNvPr id="5" name="Picture 4">
            <a:extLst>
              <a:ext uri="{FF2B5EF4-FFF2-40B4-BE49-F238E27FC236}">
                <a16:creationId xmlns:a16="http://schemas.microsoft.com/office/drawing/2014/main" id="{7E5F53EC-BA9E-4265-9763-1A45763A0203}"/>
              </a:ext>
            </a:extLst>
          </p:cNvPr>
          <p:cNvPicPr>
            <a:picLocks noChangeAspect="1"/>
          </p:cNvPicPr>
          <p:nvPr/>
        </p:nvPicPr>
        <p:blipFill>
          <a:blip r:embed="rId3"/>
          <a:stretch>
            <a:fillRect/>
          </a:stretch>
        </p:blipFill>
        <p:spPr>
          <a:xfrm>
            <a:off x="9104196" y="169121"/>
            <a:ext cx="2947988" cy="1957388"/>
          </a:xfrm>
          <a:prstGeom prst="rect">
            <a:avLst/>
          </a:prstGeom>
        </p:spPr>
      </p:pic>
      <p:sp>
        <p:nvSpPr>
          <p:cNvPr id="7" name="Rectangle 6">
            <a:hlinkClick r:id="rId4"/>
            <a:extLst>
              <a:ext uri="{FF2B5EF4-FFF2-40B4-BE49-F238E27FC236}">
                <a16:creationId xmlns:a16="http://schemas.microsoft.com/office/drawing/2014/main" id="{E57D1903-F734-4353-95E2-4E1D95A2CFBB}"/>
              </a:ext>
            </a:extLst>
          </p:cNvPr>
          <p:cNvSpPr/>
          <p:nvPr/>
        </p:nvSpPr>
        <p:spPr>
          <a:xfrm>
            <a:off x="2184124" y="6263850"/>
            <a:ext cx="3775585" cy="369332"/>
          </a:xfrm>
          <a:prstGeom prst="rect">
            <a:avLst/>
          </a:prstGeom>
        </p:spPr>
        <p:txBody>
          <a:bodyPr wrap="none">
            <a:spAutoFit/>
          </a:bodyPr>
          <a:lstStyle/>
          <a:p>
            <a:r>
              <a:rPr lang="en-US" dirty="0">
                <a:hlinkClick r:id="rId4"/>
              </a:rPr>
              <a:t>https://github.com/bcafferky/shared</a:t>
            </a:r>
            <a:endParaRPr lang="en-US" dirty="0"/>
          </a:p>
        </p:txBody>
      </p:sp>
      <p:sp>
        <p:nvSpPr>
          <p:cNvPr id="3" name="Rectangle 2">
            <a:extLst>
              <a:ext uri="{FF2B5EF4-FFF2-40B4-BE49-F238E27FC236}">
                <a16:creationId xmlns:a16="http://schemas.microsoft.com/office/drawing/2014/main" id="{D9D70FAF-4888-4443-A6C5-FC577734997E}"/>
              </a:ext>
            </a:extLst>
          </p:cNvPr>
          <p:cNvSpPr/>
          <p:nvPr/>
        </p:nvSpPr>
        <p:spPr>
          <a:xfrm>
            <a:off x="2184124" y="5781851"/>
            <a:ext cx="4182748" cy="369332"/>
          </a:xfrm>
          <a:prstGeom prst="rect">
            <a:avLst/>
          </a:prstGeom>
        </p:spPr>
        <p:txBody>
          <a:bodyPr wrap="none">
            <a:spAutoFit/>
          </a:bodyPr>
          <a:lstStyle/>
          <a:p>
            <a:r>
              <a:rPr lang="en-US" dirty="0">
                <a:hlinkClick r:id="rId5"/>
              </a:rPr>
              <a:t>https://bostonazurebootcamp.com/2018</a:t>
            </a:r>
            <a:endParaRPr lang="en-US" dirty="0"/>
          </a:p>
        </p:txBody>
      </p:sp>
      <p:sp>
        <p:nvSpPr>
          <p:cNvPr id="4" name="TextBox 3">
            <a:extLst>
              <a:ext uri="{FF2B5EF4-FFF2-40B4-BE49-F238E27FC236}">
                <a16:creationId xmlns:a16="http://schemas.microsoft.com/office/drawing/2014/main" id="{2A5BC294-F88C-4CC6-8225-F5F67EE051C5}"/>
              </a:ext>
            </a:extLst>
          </p:cNvPr>
          <p:cNvSpPr txBox="1"/>
          <p:nvPr/>
        </p:nvSpPr>
        <p:spPr>
          <a:xfrm>
            <a:off x="0" y="5734274"/>
            <a:ext cx="2235420"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Global Boot Camp:</a:t>
            </a:r>
          </a:p>
        </p:txBody>
      </p:sp>
      <p:sp>
        <p:nvSpPr>
          <p:cNvPr id="9" name="TextBox 8">
            <a:extLst>
              <a:ext uri="{FF2B5EF4-FFF2-40B4-BE49-F238E27FC236}">
                <a16:creationId xmlns:a16="http://schemas.microsoft.com/office/drawing/2014/main" id="{109487A3-1DB0-4736-994B-34362D6763A7}"/>
              </a:ext>
            </a:extLst>
          </p:cNvPr>
          <p:cNvSpPr txBox="1"/>
          <p:nvPr/>
        </p:nvSpPr>
        <p:spPr>
          <a:xfrm>
            <a:off x="0" y="6184769"/>
            <a:ext cx="1121141"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GitHub:</a:t>
            </a:r>
          </a:p>
        </p:txBody>
      </p:sp>
      <p:pic>
        <p:nvPicPr>
          <p:cNvPr id="10" name="Picture 9" descr="A person smiling for the camera&#10;&#10;Description generated with very high confidence">
            <a:extLst>
              <a:ext uri="{FF2B5EF4-FFF2-40B4-BE49-F238E27FC236}">
                <a16:creationId xmlns:a16="http://schemas.microsoft.com/office/drawing/2014/main" id="{EA108420-4F0B-4BC2-9F24-6DA8AC6263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52016" y="5071305"/>
            <a:ext cx="1627604" cy="1627604"/>
          </a:xfrm>
          <a:prstGeom prst="rect">
            <a:avLst/>
          </a:prstGeom>
        </p:spPr>
      </p:pic>
    </p:spTree>
    <p:extLst>
      <p:ext uri="{BB962C8B-B14F-4D97-AF65-F5344CB8AC3E}">
        <p14:creationId xmlns:p14="http://schemas.microsoft.com/office/powerpoint/2010/main" val="31449269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2" name="Freeform 4"/>
          <p:cNvSpPr>
            <a:spLocks noChangeArrowheads="1"/>
          </p:cNvSpPr>
          <p:nvPr/>
        </p:nvSpPr>
        <p:spPr bwMode="auto">
          <a:xfrm>
            <a:off x="2740512" y="1355931"/>
            <a:ext cx="6559026" cy="4560641"/>
          </a:xfrm>
          <a:prstGeom prst="rect">
            <a:avLst/>
          </a:prstGeom>
          <a:solidFill>
            <a:schemeClr val="accent1">
              <a:lumMod val="20000"/>
              <a:lumOff val="80000"/>
            </a:schemeClr>
          </a:solidFill>
          <a:ln w="12700" cap="flat">
            <a:solidFill>
              <a:schemeClr val="accent1"/>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78" name="Freeform 4"/>
          <p:cNvSpPr>
            <a:spLocks noChangeArrowheads="1"/>
          </p:cNvSpPr>
          <p:nvPr/>
        </p:nvSpPr>
        <p:spPr bwMode="auto">
          <a:xfrm>
            <a:off x="2837398" y="4583044"/>
            <a:ext cx="6350000" cy="1214672"/>
          </a:xfrm>
          <a:prstGeom prst="rect">
            <a:avLst/>
          </a:prstGeom>
          <a:noFill/>
          <a:ln w="12700" cap="flat">
            <a:solidFill>
              <a:schemeClr val="accent4"/>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640" name="Group 639"/>
          <p:cNvGrpSpPr/>
          <p:nvPr/>
        </p:nvGrpSpPr>
        <p:grpSpPr>
          <a:xfrm>
            <a:off x="3571135" y="4969331"/>
            <a:ext cx="411025" cy="476588"/>
            <a:chOff x="1271588" y="5613400"/>
            <a:chExt cx="517525" cy="600076"/>
          </a:xfrm>
          <a:solidFill>
            <a:schemeClr val="accent1"/>
          </a:solidFill>
        </p:grpSpPr>
        <p:sp>
          <p:nvSpPr>
            <p:cNvPr id="641" name="Freeform 83"/>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42" name="Freeform 84"/>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43" name="Freeform 85"/>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645" name="Freeform 86"/>
          <p:cNvSpPr>
            <a:spLocks noChangeArrowheads="1"/>
          </p:cNvSpPr>
          <p:nvPr/>
        </p:nvSpPr>
        <p:spPr bwMode="auto">
          <a:xfrm>
            <a:off x="6651352" y="4978037"/>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accent1"/>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60" name="Rectangle 659">
            <a:extLst>
              <a:ext uri="{FF2B5EF4-FFF2-40B4-BE49-F238E27FC236}">
                <a16:creationId xmlns:a16="http://schemas.microsoft.com/office/drawing/2014/main" id="{4106DE2A-0AB7-43B6-A869-E66C5C3CD8C6}"/>
              </a:ext>
            </a:extLst>
          </p:cNvPr>
          <p:cNvSpPr/>
          <p:nvPr/>
        </p:nvSpPr>
        <p:spPr>
          <a:xfrm>
            <a:off x="2871184" y="4591162"/>
            <a:ext cx="610354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78D6"/>
                </a:solidFill>
                <a:latin typeface="Segoe UI" charset="0"/>
                <a:ea typeface="Segoe UI" charset="0"/>
                <a:cs typeface="Segoe UI" charset="0"/>
              </a:rPr>
              <a:t>O</a:t>
            </a:r>
            <a:r>
              <a:rPr kumimoji="0" lang="en-US" sz="1400" i="0" u="none" strike="noStrike" kern="1200" cap="none" spc="0" normalizeH="0" baseline="0" noProof="0" dirty="0" err="1">
                <a:ln>
                  <a:noFill/>
                </a:ln>
                <a:solidFill>
                  <a:srgbClr val="0078D6"/>
                </a:solidFill>
                <a:effectLst/>
                <a:uLnTx/>
                <a:uFillTx/>
                <a:latin typeface="Segoe UI" charset="0"/>
                <a:ea typeface="Segoe UI" charset="0"/>
                <a:cs typeface="Segoe UI" charset="0"/>
              </a:rPr>
              <a:t>ptimized</a:t>
            </a:r>
            <a:r>
              <a:rPr lang="en-US" sz="1400" dirty="0">
                <a:solidFill>
                  <a:srgbClr val="0078D6"/>
                </a:solidFill>
                <a:latin typeface="Segoe UI" charset="0"/>
                <a:ea typeface="Segoe UI" charset="0"/>
                <a:cs typeface="Segoe UI" charset="0"/>
              </a:rPr>
              <a:t> </a:t>
            </a:r>
            <a:r>
              <a:rPr kumimoji="0" lang="en-US" sz="1400" i="0" u="none" strike="noStrike" kern="1200" cap="none" spc="0" normalizeH="0" baseline="0" noProof="0" dirty="0">
                <a:ln>
                  <a:noFill/>
                </a:ln>
                <a:solidFill>
                  <a:srgbClr val="0078D6"/>
                </a:solidFill>
                <a:effectLst/>
                <a:uLnTx/>
                <a:uFillTx/>
                <a:latin typeface="Segoe UI" charset="0"/>
                <a:ea typeface="Segoe UI" charset="0"/>
                <a:cs typeface="Segoe UI" charset="0"/>
              </a:rPr>
              <a:t>Databricks Runtime Engine</a:t>
            </a:r>
          </a:p>
        </p:txBody>
      </p:sp>
      <p:sp>
        <p:nvSpPr>
          <p:cNvPr id="663" name="Rectangle 662">
            <a:extLst>
              <a:ext uri="{FF2B5EF4-FFF2-40B4-BE49-F238E27FC236}">
                <a16:creationId xmlns:a16="http://schemas.microsoft.com/office/drawing/2014/main" id="{4106DE2A-0AB7-43B6-A869-E66C5C3CD8C6}"/>
              </a:ext>
            </a:extLst>
          </p:cNvPr>
          <p:cNvSpPr/>
          <p:nvPr/>
        </p:nvSpPr>
        <p:spPr>
          <a:xfrm>
            <a:off x="3169464" y="549317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DATABRICKS I/O</a:t>
            </a:r>
          </a:p>
        </p:txBody>
      </p:sp>
      <p:sp>
        <p:nvSpPr>
          <p:cNvPr id="665" name="Rectangle 664">
            <a:extLst>
              <a:ext uri="{FF2B5EF4-FFF2-40B4-BE49-F238E27FC236}">
                <a16:creationId xmlns:a16="http://schemas.microsoft.com/office/drawing/2014/main" id="{4106DE2A-0AB7-43B6-A869-E66C5C3CD8C6}"/>
              </a:ext>
            </a:extLst>
          </p:cNvPr>
          <p:cNvSpPr/>
          <p:nvPr/>
        </p:nvSpPr>
        <p:spPr>
          <a:xfrm>
            <a:off x="6333964" y="549212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SERVERLESS</a:t>
            </a:r>
          </a:p>
        </p:txBody>
      </p:sp>
      <p:sp>
        <p:nvSpPr>
          <p:cNvPr id="576" name="Freeform 2"/>
          <p:cNvSpPr>
            <a:spLocks noChangeArrowheads="1"/>
          </p:cNvSpPr>
          <p:nvPr/>
        </p:nvSpPr>
        <p:spPr bwMode="auto">
          <a:xfrm>
            <a:off x="2837398" y="3102412"/>
            <a:ext cx="6350000" cy="1378842"/>
          </a:xfrm>
          <a:prstGeom prst="rect">
            <a:avLst/>
          </a:prstGeom>
          <a:noFill/>
          <a:ln w="12700" cap="flat">
            <a:solidFill>
              <a:schemeClr val="accent4"/>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59" name="Rectangle 658">
            <a:extLst>
              <a:ext uri="{FF2B5EF4-FFF2-40B4-BE49-F238E27FC236}">
                <a16:creationId xmlns:a16="http://schemas.microsoft.com/office/drawing/2014/main" id="{4106DE2A-0AB7-43B6-A869-E66C5C3CD8C6}"/>
              </a:ext>
            </a:extLst>
          </p:cNvPr>
          <p:cNvSpPr/>
          <p:nvPr/>
        </p:nvSpPr>
        <p:spPr>
          <a:xfrm>
            <a:off x="2915305" y="1731353"/>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0078D6"/>
                </a:solidFill>
                <a:effectLst/>
                <a:uLnTx/>
                <a:uFillTx/>
                <a:latin typeface="Segoe UI" charset="0"/>
                <a:ea typeface="Segoe UI" charset="0"/>
                <a:cs typeface="Segoe UI" charset="0"/>
              </a:rPr>
              <a:t>Collaborative Workspace</a:t>
            </a:r>
          </a:p>
        </p:txBody>
      </p:sp>
      <p:sp>
        <p:nvSpPr>
          <p:cNvPr id="649" name="TextBox 648"/>
          <p:cNvSpPr txBox="1"/>
          <p:nvPr/>
        </p:nvSpPr>
        <p:spPr>
          <a:xfrm>
            <a:off x="573564" y="3462022"/>
            <a:ext cx="138292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Cloud storage</a:t>
            </a:r>
          </a:p>
        </p:txBody>
      </p:sp>
      <p:sp>
        <p:nvSpPr>
          <p:cNvPr id="652" name="TextBox 651"/>
          <p:cNvSpPr txBox="1"/>
          <p:nvPr/>
        </p:nvSpPr>
        <p:spPr>
          <a:xfrm>
            <a:off x="375153" y="4410128"/>
            <a:ext cx="177974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sp>
        <p:nvSpPr>
          <p:cNvPr id="655" name="TextBox 654"/>
          <p:cNvSpPr txBox="1"/>
          <p:nvPr/>
        </p:nvSpPr>
        <p:spPr>
          <a:xfrm>
            <a:off x="420288" y="5394379"/>
            <a:ext cx="168947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Hadoop storage</a:t>
            </a:r>
          </a:p>
        </p:txBody>
      </p:sp>
      <p:sp>
        <p:nvSpPr>
          <p:cNvPr id="657" name="TextBox 656"/>
          <p:cNvSpPr txBox="1"/>
          <p:nvPr/>
        </p:nvSpPr>
        <p:spPr>
          <a:xfrm>
            <a:off x="375153" y="2484832"/>
            <a:ext cx="177974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IoT / streaming data</a:t>
            </a:r>
          </a:p>
        </p:txBody>
      </p:sp>
      <p:sp>
        <p:nvSpPr>
          <p:cNvPr id="735" name="Rectangle 734">
            <a:extLst>
              <a:ext uri="{FF2B5EF4-FFF2-40B4-BE49-F238E27FC236}">
                <a16:creationId xmlns:a16="http://schemas.microsoft.com/office/drawing/2014/main" id="{4106DE2A-0AB7-43B6-A869-E66C5C3CD8C6}"/>
              </a:ext>
            </a:extLst>
          </p:cNvPr>
          <p:cNvSpPr/>
          <p:nvPr/>
        </p:nvSpPr>
        <p:spPr>
          <a:xfrm>
            <a:off x="7853879" y="5484221"/>
            <a:ext cx="1216197"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Rest APIs</a:t>
            </a:r>
          </a:p>
        </p:txBody>
      </p:sp>
      <p:sp>
        <p:nvSpPr>
          <p:cNvPr id="701" name="TextBox 700"/>
          <p:cNvSpPr txBox="1"/>
          <p:nvPr/>
        </p:nvSpPr>
        <p:spPr>
          <a:xfrm>
            <a:off x="9899724" y="2360508"/>
            <a:ext cx="1962504"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Machine learning models</a:t>
            </a:r>
          </a:p>
        </p:txBody>
      </p:sp>
      <p:sp>
        <p:nvSpPr>
          <p:cNvPr id="699" name="TextBox 698"/>
          <p:cNvSpPr txBox="1"/>
          <p:nvPr/>
        </p:nvSpPr>
        <p:spPr>
          <a:xfrm>
            <a:off x="10305938" y="3387966"/>
            <a:ext cx="1188606"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BI tools</a:t>
            </a:r>
          </a:p>
        </p:txBody>
      </p:sp>
      <p:sp>
        <p:nvSpPr>
          <p:cNvPr id="700" name="TextBox 699"/>
          <p:cNvSpPr txBox="1"/>
          <p:nvPr/>
        </p:nvSpPr>
        <p:spPr>
          <a:xfrm>
            <a:off x="10213165" y="4602238"/>
            <a:ext cx="1353255"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exports</a:t>
            </a:r>
          </a:p>
        </p:txBody>
      </p:sp>
      <p:grpSp>
        <p:nvGrpSpPr>
          <p:cNvPr id="704" name="Group 703"/>
          <p:cNvGrpSpPr/>
          <p:nvPr/>
        </p:nvGrpSpPr>
        <p:grpSpPr>
          <a:xfrm>
            <a:off x="10634752" y="1874482"/>
            <a:ext cx="492448" cy="458120"/>
            <a:chOff x="4214813" y="1292225"/>
            <a:chExt cx="2573337" cy="2393950"/>
          </a:xfrm>
          <a:solidFill>
            <a:schemeClr val="accent1"/>
          </a:solidFill>
        </p:grpSpPr>
        <p:sp>
          <p:nvSpPr>
            <p:cNvPr id="705" name="Freeform 1"/>
            <p:cNvSpPr>
              <a:spLocks noChangeArrowheads="1"/>
            </p:cNvSpPr>
            <p:nvPr/>
          </p:nvSpPr>
          <p:spPr bwMode="auto">
            <a:xfrm>
              <a:off x="4214813" y="2047875"/>
              <a:ext cx="309562" cy="641350"/>
            </a:xfrm>
            <a:custGeom>
              <a:avLst/>
              <a:gdLst>
                <a:gd name="T0" fmla="*/ 647 w 861"/>
                <a:gd name="T1" fmla="*/ 1374 h 1783"/>
                <a:gd name="T2" fmla="*/ 645 w 861"/>
                <a:gd name="T3" fmla="*/ 1374 h 1783"/>
                <a:gd name="T4" fmla="*/ 649 w 861"/>
                <a:gd name="T5" fmla="*/ 1374 h 1783"/>
                <a:gd name="T6" fmla="*/ 647 w 861"/>
                <a:gd name="T7" fmla="*/ 1374 h 1783"/>
                <a:gd name="T8" fmla="*/ 593 w 861"/>
                <a:gd name="T9" fmla="*/ 1384 h 1783"/>
                <a:gd name="T10" fmla="*/ 307 w 861"/>
                <a:gd name="T11" fmla="*/ 1112 h 1783"/>
                <a:gd name="T12" fmla="*/ 307 w 861"/>
                <a:gd name="T13" fmla="*/ 393 h 1783"/>
                <a:gd name="T14" fmla="*/ 394 w 861"/>
                <a:gd name="T15" fmla="*/ 133 h 1783"/>
                <a:gd name="T16" fmla="*/ 134 w 861"/>
                <a:gd name="T17" fmla="*/ 47 h 1783"/>
                <a:gd name="T18" fmla="*/ 48 w 861"/>
                <a:gd name="T19" fmla="*/ 307 h 1783"/>
                <a:gd name="T20" fmla="*/ 134 w 861"/>
                <a:gd name="T21" fmla="*/ 393 h 1783"/>
                <a:gd name="T22" fmla="*/ 134 w 861"/>
                <a:gd name="T23" fmla="*/ 1185 h 1783"/>
                <a:gd name="T24" fmla="*/ 464 w 861"/>
                <a:gd name="T25" fmla="*/ 1503 h 1783"/>
                <a:gd name="T26" fmla="*/ 582 w 861"/>
                <a:gd name="T27" fmla="*/ 1748 h 1783"/>
                <a:gd name="T28" fmla="*/ 826 w 861"/>
                <a:gd name="T29" fmla="*/ 1631 h 1783"/>
                <a:gd name="T30" fmla="*/ 708 w 861"/>
                <a:gd name="T31" fmla="*/ 1386 h 1783"/>
                <a:gd name="T32" fmla="*/ 647 w 861"/>
                <a:gd name="T33" fmla="*/ 1374 h 1783"/>
                <a:gd name="T34" fmla="*/ 593 w 861"/>
                <a:gd name="T35" fmla="*/ 1384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1" h="1783">
                  <a:moveTo>
                    <a:pt x="647" y="1374"/>
                  </a:moveTo>
                  <a:cubicBezTo>
                    <a:pt x="646" y="1374"/>
                    <a:pt x="646" y="1374"/>
                    <a:pt x="645" y="1374"/>
                  </a:cubicBezTo>
                  <a:lnTo>
                    <a:pt x="649" y="1374"/>
                  </a:lnTo>
                  <a:cubicBezTo>
                    <a:pt x="648" y="1374"/>
                    <a:pt x="648" y="1374"/>
                    <a:pt x="647" y="1374"/>
                  </a:cubicBezTo>
                  <a:close/>
                  <a:moveTo>
                    <a:pt x="593" y="1384"/>
                  </a:moveTo>
                  <a:lnTo>
                    <a:pt x="307" y="1112"/>
                  </a:lnTo>
                  <a:lnTo>
                    <a:pt x="307" y="393"/>
                  </a:lnTo>
                  <a:cubicBezTo>
                    <a:pt x="402" y="346"/>
                    <a:pt x="441" y="230"/>
                    <a:pt x="394" y="133"/>
                  </a:cubicBezTo>
                  <a:cubicBezTo>
                    <a:pt x="347" y="39"/>
                    <a:pt x="231" y="0"/>
                    <a:pt x="134" y="47"/>
                  </a:cubicBezTo>
                  <a:cubicBezTo>
                    <a:pt x="40" y="94"/>
                    <a:pt x="0" y="210"/>
                    <a:pt x="48" y="307"/>
                  </a:cubicBezTo>
                  <a:cubicBezTo>
                    <a:pt x="66" y="344"/>
                    <a:pt x="97" y="373"/>
                    <a:pt x="134" y="393"/>
                  </a:cubicBezTo>
                  <a:lnTo>
                    <a:pt x="134" y="1185"/>
                  </a:lnTo>
                  <a:lnTo>
                    <a:pt x="464" y="1503"/>
                  </a:lnTo>
                  <a:cubicBezTo>
                    <a:pt x="430" y="1603"/>
                    <a:pt x="482" y="1713"/>
                    <a:pt x="582" y="1748"/>
                  </a:cubicBezTo>
                  <a:cubicBezTo>
                    <a:pt x="681" y="1782"/>
                    <a:pt x="791" y="1730"/>
                    <a:pt x="826" y="1631"/>
                  </a:cubicBezTo>
                  <a:cubicBezTo>
                    <a:pt x="860" y="1531"/>
                    <a:pt x="808" y="1420"/>
                    <a:pt x="708" y="1386"/>
                  </a:cubicBezTo>
                  <a:cubicBezTo>
                    <a:pt x="687" y="1380"/>
                    <a:pt x="668" y="1375"/>
                    <a:pt x="647" y="1374"/>
                  </a:cubicBezTo>
                  <a:cubicBezTo>
                    <a:pt x="628" y="1375"/>
                    <a:pt x="611" y="1378"/>
                    <a:pt x="593" y="138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06" name="Freeform 2"/>
            <p:cNvSpPr>
              <a:spLocks noChangeArrowheads="1"/>
            </p:cNvSpPr>
            <p:nvPr/>
          </p:nvSpPr>
          <p:spPr bwMode="auto">
            <a:xfrm>
              <a:off x="4376738" y="1898650"/>
              <a:ext cx="1389062" cy="1787525"/>
            </a:xfrm>
            <a:custGeom>
              <a:avLst/>
              <a:gdLst>
                <a:gd name="T0" fmla="*/ 3733 w 3857"/>
                <a:gd name="T1" fmla="*/ 4576 h 4964"/>
                <a:gd name="T2" fmla="*/ 3733 w 3857"/>
                <a:gd name="T3" fmla="*/ 2003 h 4964"/>
                <a:gd name="T4" fmla="*/ 3079 w 3857"/>
                <a:gd name="T5" fmla="*/ 1389 h 4964"/>
                <a:gd name="T6" fmla="*/ 1573 w 3857"/>
                <a:gd name="T7" fmla="*/ 1389 h 4964"/>
                <a:gd name="T8" fmla="*/ 373 w 3857"/>
                <a:gd name="T9" fmla="*/ 255 h 4964"/>
                <a:gd name="T10" fmla="*/ 384 w 3857"/>
                <a:gd name="T11" fmla="*/ 192 h 4964"/>
                <a:gd name="T12" fmla="*/ 192 w 3857"/>
                <a:gd name="T13" fmla="*/ 0 h 4964"/>
                <a:gd name="T14" fmla="*/ 0 w 3857"/>
                <a:gd name="T15" fmla="*/ 192 h 4964"/>
                <a:gd name="T16" fmla="*/ 192 w 3857"/>
                <a:gd name="T17" fmla="*/ 385 h 4964"/>
                <a:gd name="T18" fmla="*/ 192 w 3857"/>
                <a:gd name="T19" fmla="*/ 385 h 4964"/>
                <a:gd name="T20" fmla="*/ 250 w 3857"/>
                <a:gd name="T21" fmla="*/ 375 h 4964"/>
                <a:gd name="T22" fmla="*/ 1506 w 3857"/>
                <a:gd name="T23" fmla="*/ 1563 h 4964"/>
                <a:gd name="T24" fmla="*/ 3012 w 3857"/>
                <a:gd name="T25" fmla="*/ 1563 h 4964"/>
                <a:gd name="T26" fmla="*/ 3562 w 3857"/>
                <a:gd name="T27" fmla="*/ 2082 h 4964"/>
                <a:gd name="T28" fmla="*/ 3562 w 3857"/>
                <a:gd name="T29" fmla="*/ 4563 h 4964"/>
                <a:gd name="T30" fmla="*/ 3456 w 3857"/>
                <a:gd name="T31" fmla="*/ 4816 h 4964"/>
                <a:gd name="T32" fmla="*/ 3709 w 3857"/>
                <a:gd name="T33" fmla="*/ 4922 h 4964"/>
                <a:gd name="T34" fmla="*/ 3815 w 3857"/>
                <a:gd name="T35" fmla="*/ 4669 h 4964"/>
                <a:gd name="T36" fmla="*/ 3735 w 3857"/>
                <a:gd name="T37" fmla="*/ 4576 h 4964"/>
                <a:gd name="T38" fmla="*/ 3733 w 3857"/>
                <a:gd name="T39" fmla="*/ 4576 h 4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7" h="4964">
                  <a:moveTo>
                    <a:pt x="3733" y="4576"/>
                  </a:moveTo>
                  <a:lnTo>
                    <a:pt x="3733" y="2003"/>
                  </a:lnTo>
                  <a:lnTo>
                    <a:pt x="3079" y="1389"/>
                  </a:lnTo>
                  <a:lnTo>
                    <a:pt x="1573" y="1389"/>
                  </a:lnTo>
                  <a:lnTo>
                    <a:pt x="373" y="255"/>
                  </a:lnTo>
                  <a:cubicBezTo>
                    <a:pt x="379" y="235"/>
                    <a:pt x="384" y="214"/>
                    <a:pt x="384" y="192"/>
                  </a:cubicBezTo>
                  <a:cubicBezTo>
                    <a:pt x="384" y="86"/>
                    <a:pt x="298" y="0"/>
                    <a:pt x="192" y="0"/>
                  </a:cubicBezTo>
                  <a:cubicBezTo>
                    <a:pt x="85" y="0"/>
                    <a:pt x="0" y="85"/>
                    <a:pt x="0" y="192"/>
                  </a:cubicBezTo>
                  <a:cubicBezTo>
                    <a:pt x="0" y="298"/>
                    <a:pt x="86" y="385"/>
                    <a:pt x="192" y="385"/>
                  </a:cubicBezTo>
                  <a:lnTo>
                    <a:pt x="192" y="385"/>
                  </a:lnTo>
                  <a:cubicBezTo>
                    <a:pt x="212" y="385"/>
                    <a:pt x="231" y="382"/>
                    <a:pt x="250" y="375"/>
                  </a:cubicBezTo>
                  <a:lnTo>
                    <a:pt x="1506" y="1563"/>
                  </a:lnTo>
                  <a:lnTo>
                    <a:pt x="3012" y="1563"/>
                  </a:lnTo>
                  <a:lnTo>
                    <a:pt x="3562" y="2082"/>
                  </a:lnTo>
                  <a:lnTo>
                    <a:pt x="3562" y="4563"/>
                  </a:lnTo>
                  <a:cubicBezTo>
                    <a:pt x="3462" y="4604"/>
                    <a:pt x="3415" y="4716"/>
                    <a:pt x="3456" y="4816"/>
                  </a:cubicBezTo>
                  <a:cubicBezTo>
                    <a:pt x="3497" y="4916"/>
                    <a:pt x="3609" y="4963"/>
                    <a:pt x="3709" y="4922"/>
                  </a:cubicBezTo>
                  <a:cubicBezTo>
                    <a:pt x="3809" y="4881"/>
                    <a:pt x="3856" y="4769"/>
                    <a:pt x="3815" y="4669"/>
                  </a:cubicBezTo>
                  <a:cubicBezTo>
                    <a:pt x="3799" y="4630"/>
                    <a:pt x="3771" y="4597"/>
                    <a:pt x="3735" y="4576"/>
                  </a:cubicBezTo>
                  <a:lnTo>
                    <a:pt x="3733" y="4576"/>
                  </a:ln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07" name="Freeform 3"/>
            <p:cNvSpPr>
              <a:spLocks noChangeArrowheads="1"/>
            </p:cNvSpPr>
            <p:nvPr/>
          </p:nvSpPr>
          <p:spPr bwMode="auto">
            <a:xfrm>
              <a:off x="4433888" y="2249488"/>
              <a:ext cx="976312" cy="457200"/>
            </a:xfrm>
            <a:custGeom>
              <a:avLst/>
              <a:gdLst>
                <a:gd name="T0" fmla="*/ 2494 w 2714"/>
                <a:gd name="T1" fmla="*/ 854 h 1268"/>
                <a:gd name="T2" fmla="*/ 2321 w 2714"/>
                <a:gd name="T3" fmla="*/ 960 h 1268"/>
                <a:gd name="T4" fmla="*/ 1100 w 2714"/>
                <a:gd name="T5" fmla="*/ 960 h 1268"/>
                <a:gd name="T6" fmla="*/ 401 w 2714"/>
                <a:gd name="T7" fmla="*/ 302 h 1268"/>
                <a:gd name="T8" fmla="*/ 301 w 2714"/>
                <a:gd name="T9" fmla="*/ 44 h 1268"/>
                <a:gd name="T10" fmla="*/ 44 w 2714"/>
                <a:gd name="T11" fmla="*/ 143 h 1268"/>
                <a:gd name="T12" fmla="*/ 143 w 2714"/>
                <a:gd name="T13" fmla="*/ 401 h 1268"/>
                <a:gd name="T14" fmla="*/ 265 w 2714"/>
                <a:gd name="T15" fmla="*/ 413 h 1268"/>
                <a:gd name="T16" fmla="*/ 1030 w 2714"/>
                <a:gd name="T17" fmla="*/ 1135 h 1268"/>
                <a:gd name="T18" fmla="*/ 2323 w 2714"/>
                <a:gd name="T19" fmla="*/ 1135 h 1268"/>
                <a:gd name="T20" fmla="*/ 2581 w 2714"/>
                <a:gd name="T21" fmla="*/ 1218 h 1268"/>
                <a:gd name="T22" fmla="*/ 2664 w 2714"/>
                <a:gd name="T23" fmla="*/ 960 h 1268"/>
                <a:gd name="T24" fmla="*/ 2494 w 2714"/>
                <a:gd name="T25" fmla="*/ 855 h 1268"/>
                <a:gd name="T26" fmla="*/ 2494 w 2714"/>
                <a:gd name="T27" fmla="*/ 854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4" h="1268">
                  <a:moveTo>
                    <a:pt x="2494" y="854"/>
                  </a:moveTo>
                  <a:cubicBezTo>
                    <a:pt x="2421" y="854"/>
                    <a:pt x="2354" y="895"/>
                    <a:pt x="2321" y="960"/>
                  </a:cubicBezTo>
                  <a:lnTo>
                    <a:pt x="1100" y="960"/>
                  </a:lnTo>
                  <a:lnTo>
                    <a:pt x="401" y="302"/>
                  </a:lnTo>
                  <a:cubicBezTo>
                    <a:pt x="445" y="204"/>
                    <a:pt x="401" y="88"/>
                    <a:pt x="301" y="44"/>
                  </a:cubicBezTo>
                  <a:cubicBezTo>
                    <a:pt x="202" y="0"/>
                    <a:pt x="87" y="43"/>
                    <a:pt x="44" y="143"/>
                  </a:cubicBezTo>
                  <a:cubicBezTo>
                    <a:pt x="0" y="242"/>
                    <a:pt x="44" y="357"/>
                    <a:pt x="143" y="401"/>
                  </a:cubicBezTo>
                  <a:cubicBezTo>
                    <a:pt x="180" y="418"/>
                    <a:pt x="225" y="423"/>
                    <a:pt x="265" y="413"/>
                  </a:cubicBezTo>
                  <a:lnTo>
                    <a:pt x="1030" y="1135"/>
                  </a:lnTo>
                  <a:lnTo>
                    <a:pt x="2323" y="1135"/>
                  </a:lnTo>
                  <a:cubicBezTo>
                    <a:pt x="2372" y="1229"/>
                    <a:pt x="2488" y="1267"/>
                    <a:pt x="2581" y="1218"/>
                  </a:cubicBezTo>
                  <a:cubicBezTo>
                    <a:pt x="2676" y="1169"/>
                    <a:pt x="2713" y="1053"/>
                    <a:pt x="2664" y="960"/>
                  </a:cubicBezTo>
                  <a:cubicBezTo>
                    <a:pt x="2632" y="896"/>
                    <a:pt x="2566" y="855"/>
                    <a:pt x="2494" y="855"/>
                  </a:cubicBezTo>
                  <a:lnTo>
                    <a:pt x="2494" y="854"/>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08" name="Freeform 4"/>
            <p:cNvSpPr>
              <a:spLocks noChangeArrowheads="1"/>
            </p:cNvSpPr>
            <p:nvPr/>
          </p:nvSpPr>
          <p:spPr bwMode="auto">
            <a:xfrm>
              <a:off x="4621213" y="1631950"/>
              <a:ext cx="465137" cy="693738"/>
            </a:xfrm>
            <a:custGeom>
              <a:avLst/>
              <a:gdLst>
                <a:gd name="T0" fmla="*/ 190 w 1291"/>
                <a:gd name="T1" fmla="*/ 384 h 1925"/>
                <a:gd name="T2" fmla="*/ 248 w 1291"/>
                <a:gd name="T3" fmla="*/ 374 h 1925"/>
                <a:gd name="T4" fmla="*/ 469 w 1291"/>
                <a:gd name="T5" fmla="*/ 582 h 1925"/>
                <a:gd name="T6" fmla="*/ 469 w 1291"/>
                <a:gd name="T7" fmla="*/ 1246 h 1925"/>
                <a:gd name="T8" fmla="*/ 882 w 1291"/>
                <a:gd name="T9" fmla="*/ 1640 h 1925"/>
                <a:gd name="T10" fmla="*/ 892 w 1291"/>
                <a:gd name="T11" fmla="*/ 1630 h 1925"/>
                <a:gd name="T12" fmla="*/ 996 w 1291"/>
                <a:gd name="T13" fmla="*/ 1883 h 1925"/>
                <a:gd name="T14" fmla="*/ 1249 w 1291"/>
                <a:gd name="T15" fmla="*/ 1779 h 1925"/>
                <a:gd name="T16" fmla="*/ 1145 w 1291"/>
                <a:gd name="T17" fmla="*/ 1526 h 1925"/>
                <a:gd name="T18" fmla="*/ 993 w 1291"/>
                <a:gd name="T19" fmla="*/ 1527 h 1925"/>
                <a:gd name="T20" fmla="*/ 1003 w 1291"/>
                <a:gd name="T21" fmla="*/ 1517 h 1925"/>
                <a:gd name="T22" fmla="*/ 643 w 1291"/>
                <a:gd name="T23" fmla="*/ 1171 h 1925"/>
                <a:gd name="T24" fmla="*/ 643 w 1291"/>
                <a:gd name="T25" fmla="*/ 508 h 1925"/>
                <a:gd name="T26" fmla="*/ 374 w 1291"/>
                <a:gd name="T27" fmla="*/ 255 h 1925"/>
                <a:gd name="T28" fmla="*/ 385 w 1291"/>
                <a:gd name="T29" fmla="*/ 193 h 1925"/>
                <a:gd name="T30" fmla="*/ 193 w 1291"/>
                <a:gd name="T31" fmla="*/ 0 h 1925"/>
                <a:gd name="T32" fmla="*/ 0 w 1291"/>
                <a:gd name="T33" fmla="*/ 193 h 1925"/>
                <a:gd name="T34" fmla="*/ 190 w 1291"/>
                <a:gd name="T35" fmla="*/ 386 h 1925"/>
                <a:gd name="T36" fmla="*/ 190 w 1291"/>
                <a:gd name="T37" fmla="*/ 384 h 1925"/>
                <a:gd name="T38" fmla="*/ 193 w 1291"/>
                <a:gd name="T39" fmla="*/ 386 h 1925"/>
                <a:gd name="T40" fmla="*/ 190 w 1291"/>
                <a:gd name="T41" fmla="*/ 386 h 1925"/>
                <a:gd name="T42" fmla="*/ 190 w 1291"/>
                <a:gd name="T43" fmla="*/ 386 h 1925"/>
                <a:gd name="T44" fmla="*/ 193 w 1291"/>
                <a:gd name="T45" fmla="*/ 386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1" h="1925">
                  <a:moveTo>
                    <a:pt x="190" y="384"/>
                  </a:moveTo>
                  <a:cubicBezTo>
                    <a:pt x="209" y="384"/>
                    <a:pt x="229" y="381"/>
                    <a:pt x="248" y="374"/>
                  </a:cubicBezTo>
                  <a:lnTo>
                    <a:pt x="469" y="582"/>
                  </a:lnTo>
                  <a:lnTo>
                    <a:pt x="469" y="1246"/>
                  </a:lnTo>
                  <a:lnTo>
                    <a:pt x="882" y="1640"/>
                  </a:lnTo>
                  <a:lnTo>
                    <a:pt x="892" y="1630"/>
                  </a:lnTo>
                  <a:cubicBezTo>
                    <a:pt x="851" y="1730"/>
                    <a:pt x="897" y="1842"/>
                    <a:pt x="996" y="1883"/>
                  </a:cubicBezTo>
                  <a:cubicBezTo>
                    <a:pt x="1096" y="1924"/>
                    <a:pt x="1208" y="1878"/>
                    <a:pt x="1249" y="1779"/>
                  </a:cubicBezTo>
                  <a:cubicBezTo>
                    <a:pt x="1290" y="1679"/>
                    <a:pt x="1244" y="1566"/>
                    <a:pt x="1145" y="1526"/>
                  </a:cubicBezTo>
                  <a:cubicBezTo>
                    <a:pt x="1096" y="1506"/>
                    <a:pt x="1040" y="1506"/>
                    <a:pt x="993" y="1527"/>
                  </a:cubicBezTo>
                  <a:lnTo>
                    <a:pt x="1003" y="1517"/>
                  </a:lnTo>
                  <a:lnTo>
                    <a:pt x="643" y="1171"/>
                  </a:lnTo>
                  <a:lnTo>
                    <a:pt x="643" y="508"/>
                  </a:lnTo>
                  <a:lnTo>
                    <a:pt x="374" y="255"/>
                  </a:lnTo>
                  <a:cubicBezTo>
                    <a:pt x="381" y="236"/>
                    <a:pt x="385" y="214"/>
                    <a:pt x="385" y="193"/>
                  </a:cubicBezTo>
                  <a:cubicBezTo>
                    <a:pt x="385" y="87"/>
                    <a:pt x="299" y="0"/>
                    <a:pt x="193" y="0"/>
                  </a:cubicBezTo>
                  <a:cubicBezTo>
                    <a:pt x="87" y="0"/>
                    <a:pt x="0" y="87"/>
                    <a:pt x="0" y="193"/>
                  </a:cubicBezTo>
                  <a:cubicBezTo>
                    <a:pt x="0" y="298"/>
                    <a:pt x="85" y="384"/>
                    <a:pt x="190" y="386"/>
                  </a:cubicBezTo>
                  <a:lnTo>
                    <a:pt x="190" y="384"/>
                  </a:lnTo>
                  <a:close/>
                  <a:moveTo>
                    <a:pt x="193" y="386"/>
                  </a:moveTo>
                  <a:lnTo>
                    <a:pt x="190" y="386"/>
                  </a:lnTo>
                  <a:lnTo>
                    <a:pt x="190" y="386"/>
                  </a:lnTo>
                  <a:cubicBezTo>
                    <a:pt x="191" y="386"/>
                    <a:pt x="192" y="386"/>
                    <a:pt x="193" y="3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09" name="Freeform 5"/>
            <p:cNvSpPr>
              <a:spLocks noChangeArrowheads="1"/>
            </p:cNvSpPr>
            <p:nvPr/>
          </p:nvSpPr>
          <p:spPr bwMode="auto">
            <a:xfrm>
              <a:off x="5118100" y="1322388"/>
              <a:ext cx="325438" cy="330200"/>
            </a:xfrm>
            <a:custGeom>
              <a:avLst/>
              <a:gdLst>
                <a:gd name="T0" fmla="*/ 218 w 904"/>
                <a:gd name="T1" fmla="*/ 412 h 916"/>
                <a:gd name="T2" fmla="*/ 266 w 904"/>
                <a:gd name="T3" fmla="*/ 405 h 916"/>
                <a:gd name="T4" fmla="*/ 494 w 904"/>
                <a:gd name="T5" fmla="*/ 619 h 916"/>
                <a:gd name="T6" fmla="*/ 605 w 904"/>
                <a:gd name="T7" fmla="*/ 875 h 916"/>
                <a:gd name="T8" fmla="*/ 862 w 904"/>
                <a:gd name="T9" fmla="*/ 764 h 916"/>
                <a:gd name="T10" fmla="*/ 751 w 904"/>
                <a:gd name="T11" fmla="*/ 508 h 916"/>
                <a:gd name="T12" fmla="*/ 623 w 904"/>
                <a:gd name="T13" fmla="*/ 501 h 916"/>
                <a:gd name="T14" fmla="*/ 398 w 904"/>
                <a:gd name="T15" fmla="*/ 291 h 916"/>
                <a:gd name="T16" fmla="*/ 290 w 904"/>
                <a:gd name="T17" fmla="*/ 39 h 916"/>
                <a:gd name="T18" fmla="*/ 39 w 904"/>
                <a:gd name="T19" fmla="*/ 147 h 916"/>
                <a:gd name="T20" fmla="*/ 147 w 904"/>
                <a:gd name="T21" fmla="*/ 399 h 916"/>
                <a:gd name="T22" fmla="*/ 218 w 904"/>
                <a:gd name="T23" fmla="*/ 412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4" h="916">
                  <a:moveTo>
                    <a:pt x="218" y="412"/>
                  </a:moveTo>
                  <a:cubicBezTo>
                    <a:pt x="235" y="412"/>
                    <a:pt x="251" y="408"/>
                    <a:pt x="266" y="405"/>
                  </a:cubicBezTo>
                  <a:lnTo>
                    <a:pt x="494" y="619"/>
                  </a:lnTo>
                  <a:cubicBezTo>
                    <a:pt x="454" y="720"/>
                    <a:pt x="504" y="834"/>
                    <a:pt x="605" y="875"/>
                  </a:cubicBezTo>
                  <a:cubicBezTo>
                    <a:pt x="707" y="915"/>
                    <a:pt x="821" y="866"/>
                    <a:pt x="862" y="764"/>
                  </a:cubicBezTo>
                  <a:cubicBezTo>
                    <a:pt x="903" y="663"/>
                    <a:pt x="852" y="549"/>
                    <a:pt x="751" y="508"/>
                  </a:cubicBezTo>
                  <a:cubicBezTo>
                    <a:pt x="710" y="492"/>
                    <a:pt x="664" y="490"/>
                    <a:pt x="623" y="501"/>
                  </a:cubicBezTo>
                  <a:lnTo>
                    <a:pt x="398" y="291"/>
                  </a:lnTo>
                  <a:cubicBezTo>
                    <a:pt x="437" y="191"/>
                    <a:pt x="390" y="80"/>
                    <a:pt x="290" y="39"/>
                  </a:cubicBezTo>
                  <a:cubicBezTo>
                    <a:pt x="191" y="0"/>
                    <a:pt x="80" y="48"/>
                    <a:pt x="39" y="147"/>
                  </a:cubicBezTo>
                  <a:cubicBezTo>
                    <a:pt x="0" y="247"/>
                    <a:pt x="47" y="358"/>
                    <a:pt x="147" y="399"/>
                  </a:cubicBezTo>
                  <a:cubicBezTo>
                    <a:pt x="169" y="407"/>
                    <a:pt x="194" y="412"/>
                    <a:pt x="218" y="4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0" name="Freeform 6"/>
            <p:cNvSpPr>
              <a:spLocks noChangeArrowheads="1"/>
            </p:cNvSpPr>
            <p:nvPr/>
          </p:nvSpPr>
          <p:spPr bwMode="auto">
            <a:xfrm>
              <a:off x="5194300" y="1292225"/>
              <a:ext cx="577850" cy="565150"/>
            </a:xfrm>
            <a:custGeom>
              <a:avLst/>
              <a:gdLst>
                <a:gd name="T0" fmla="*/ 870 w 1603"/>
                <a:gd name="T1" fmla="*/ 404 h 1570"/>
                <a:gd name="T2" fmla="*/ 939 w 1603"/>
                <a:gd name="T3" fmla="*/ 391 h 1570"/>
                <a:gd name="T4" fmla="*/ 1344 w 1603"/>
                <a:gd name="T5" fmla="*/ 771 h 1570"/>
                <a:gd name="T6" fmla="*/ 797 w 1603"/>
                <a:gd name="T7" fmla="*/ 1262 h 1570"/>
                <a:gd name="T8" fmla="*/ 393 w 1603"/>
                <a:gd name="T9" fmla="*/ 1262 h 1570"/>
                <a:gd name="T10" fmla="*/ 134 w 1603"/>
                <a:gd name="T11" fmla="*/ 1176 h 1570"/>
                <a:gd name="T12" fmla="*/ 47 w 1603"/>
                <a:gd name="T13" fmla="*/ 1436 h 1570"/>
                <a:gd name="T14" fmla="*/ 307 w 1603"/>
                <a:gd name="T15" fmla="*/ 1522 h 1570"/>
                <a:gd name="T16" fmla="*/ 393 w 1603"/>
                <a:gd name="T17" fmla="*/ 1436 h 1570"/>
                <a:gd name="T18" fmla="*/ 865 w 1603"/>
                <a:gd name="T19" fmla="*/ 1436 h 1570"/>
                <a:gd name="T20" fmla="*/ 1602 w 1603"/>
                <a:gd name="T21" fmla="*/ 774 h 1570"/>
                <a:gd name="T22" fmla="*/ 1055 w 1603"/>
                <a:gd name="T23" fmla="*/ 263 h 1570"/>
                <a:gd name="T24" fmla="*/ 919 w 1603"/>
                <a:gd name="T25" fmla="*/ 28 h 1570"/>
                <a:gd name="T26" fmla="*/ 684 w 1603"/>
                <a:gd name="T27" fmla="*/ 164 h 1570"/>
                <a:gd name="T28" fmla="*/ 819 w 1603"/>
                <a:gd name="T29" fmla="*/ 399 h 1570"/>
                <a:gd name="T30" fmla="*/ 870 w 1603"/>
                <a:gd name="T31" fmla="*/ 40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3" h="1570">
                  <a:moveTo>
                    <a:pt x="870" y="404"/>
                  </a:moveTo>
                  <a:cubicBezTo>
                    <a:pt x="895" y="404"/>
                    <a:pt x="917" y="399"/>
                    <a:pt x="939" y="391"/>
                  </a:cubicBezTo>
                  <a:lnTo>
                    <a:pt x="1344" y="771"/>
                  </a:lnTo>
                  <a:lnTo>
                    <a:pt x="797" y="1262"/>
                  </a:lnTo>
                  <a:lnTo>
                    <a:pt x="393" y="1262"/>
                  </a:lnTo>
                  <a:cubicBezTo>
                    <a:pt x="346" y="1168"/>
                    <a:pt x="230" y="1129"/>
                    <a:pt x="134" y="1176"/>
                  </a:cubicBezTo>
                  <a:cubicBezTo>
                    <a:pt x="39" y="1223"/>
                    <a:pt x="0" y="1339"/>
                    <a:pt x="47" y="1436"/>
                  </a:cubicBezTo>
                  <a:cubicBezTo>
                    <a:pt x="94" y="1530"/>
                    <a:pt x="210" y="1569"/>
                    <a:pt x="307" y="1522"/>
                  </a:cubicBezTo>
                  <a:cubicBezTo>
                    <a:pt x="344" y="1504"/>
                    <a:pt x="374" y="1473"/>
                    <a:pt x="393" y="1436"/>
                  </a:cubicBezTo>
                  <a:lnTo>
                    <a:pt x="865" y="1436"/>
                  </a:lnTo>
                  <a:lnTo>
                    <a:pt x="1602" y="774"/>
                  </a:lnTo>
                  <a:lnTo>
                    <a:pt x="1055" y="263"/>
                  </a:lnTo>
                  <a:cubicBezTo>
                    <a:pt x="1082" y="160"/>
                    <a:pt x="1022" y="56"/>
                    <a:pt x="919" y="28"/>
                  </a:cubicBezTo>
                  <a:cubicBezTo>
                    <a:pt x="816" y="0"/>
                    <a:pt x="712" y="61"/>
                    <a:pt x="684" y="164"/>
                  </a:cubicBezTo>
                  <a:cubicBezTo>
                    <a:pt x="656" y="266"/>
                    <a:pt x="717" y="371"/>
                    <a:pt x="819" y="399"/>
                  </a:cubicBezTo>
                  <a:cubicBezTo>
                    <a:pt x="837" y="402"/>
                    <a:pt x="854" y="404"/>
                    <a:pt x="870" y="4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1" name="Freeform 7"/>
            <p:cNvSpPr>
              <a:spLocks noChangeArrowheads="1"/>
            </p:cNvSpPr>
            <p:nvPr/>
          </p:nvSpPr>
          <p:spPr bwMode="auto">
            <a:xfrm>
              <a:off x="5251450" y="1489075"/>
              <a:ext cx="728663" cy="593725"/>
            </a:xfrm>
            <a:custGeom>
              <a:avLst/>
              <a:gdLst>
                <a:gd name="T0" fmla="*/ 1708 w 2025"/>
                <a:gd name="T1" fmla="*/ 392 h 1651"/>
                <a:gd name="T2" fmla="*/ 1708 w 2025"/>
                <a:gd name="T3" fmla="*/ 652 h 1651"/>
                <a:gd name="T4" fmla="*/ 974 w 2025"/>
                <a:gd name="T5" fmla="*/ 1329 h 1651"/>
                <a:gd name="T6" fmla="*/ 959 w 2025"/>
                <a:gd name="T7" fmla="*/ 1343 h 1651"/>
                <a:gd name="T8" fmla="*/ 394 w 2025"/>
                <a:gd name="T9" fmla="*/ 1343 h 1651"/>
                <a:gd name="T10" fmla="*/ 134 w 2025"/>
                <a:gd name="T11" fmla="*/ 1256 h 1651"/>
                <a:gd name="T12" fmla="*/ 48 w 2025"/>
                <a:gd name="T13" fmla="*/ 1516 h 1651"/>
                <a:gd name="T14" fmla="*/ 307 w 2025"/>
                <a:gd name="T15" fmla="*/ 1602 h 1651"/>
                <a:gd name="T16" fmla="*/ 394 w 2025"/>
                <a:gd name="T17" fmla="*/ 1516 h 1651"/>
                <a:gd name="T18" fmla="*/ 1029 w 2025"/>
                <a:gd name="T19" fmla="*/ 1516 h 1651"/>
                <a:gd name="T20" fmla="*/ 1882 w 2025"/>
                <a:gd name="T21" fmla="*/ 724 h 1651"/>
                <a:gd name="T22" fmla="*/ 1882 w 2025"/>
                <a:gd name="T23" fmla="*/ 399 h 1651"/>
                <a:gd name="T24" fmla="*/ 1981 w 2025"/>
                <a:gd name="T25" fmla="*/ 142 h 1651"/>
                <a:gd name="T26" fmla="*/ 1725 w 2025"/>
                <a:gd name="T27" fmla="*/ 43 h 1651"/>
                <a:gd name="T28" fmla="*/ 1625 w 2025"/>
                <a:gd name="T29" fmla="*/ 299 h 1651"/>
                <a:gd name="T30" fmla="*/ 1708 w 2025"/>
                <a:gd name="T31" fmla="*/ 392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5" h="1651">
                  <a:moveTo>
                    <a:pt x="1708" y="392"/>
                  </a:moveTo>
                  <a:lnTo>
                    <a:pt x="1708" y="652"/>
                  </a:lnTo>
                  <a:lnTo>
                    <a:pt x="974" y="1329"/>
                  </a:lnTo>
                  <a:lnTo>
                    <a:pt x="959" y="1343"/>
                  </a:lnTo>
                  <a:lnTo>
                    <a:pt x="394" y="1343"/>
                  </a:lnTo>
                  <a:cubicBezTo>
                    <a:pt x="346" y="1248"/>
                    <a:pt x="231" y="1209"/>
                    <a:pt x="134" y="1256"/>
                  </a:cubicBezTo>
                  <a:cubicBezTo>
                    <a:pt x="39" y="1303"/>
                    <a:pt x="0" y="1419"/>
                    <a:pt x="48" y="1516"/>
                  </a:cubicBezTo>
                  <a:cubicBezTo>
                    <a:pt x="95" y="1610"/>
                    <a:pt x="211" y="1650"/>
                    <a:pt x="307" y="1602"/>
                  </a:cubicBezTo>
                  <a:cubicBezTo>
                    <a:pt x="345" y="1584"/>
                    <a:pt x="374" y="1553"/>
                    <a:pt x="394" y="1516"/>
                  </a:cubicBezTo>
                  <a:lnTo>
                    <a:pt x="1029" y="1516"/>
                  </a:lnTo>
                  <a:lnTo>
                    <a:pt x="1882" y="724"/>
                  </a:lnTo>
                  <a:lnTo>
                    <a:pt x="1882" y="399"/>
                  </a:lnTo>
                  <a:cubicBezTo>
                    <a:pt x="1979" y="356"/>
                    <a:pt x="2024" y="242"/>
                    <a:pt x="1981" y="142"/>
                  </a:cubicBezTo>
                  <a:cubicBezTo>
                    <a:pt x="1939" y="44"/>
                    <a:pt x="1824" y="0"/>
                    <a:pt x="1725" y="43"/>
                  </a:cubicBezTo>
                  <a:cubicBezTo>
                    <a:pt x="1627" y="85"/>
                    <a:pt x="1583" y="199"/>
                    <a:pt x="1625" y="299"/>
                  </a:cubicBezTo>
                  <a:cubicBezTo>
                    <a:pt x="1643" y="340"/>
                    <a:pt x="1672" y="371"/>
                    <a:pt x="1708" y="392"/>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2" name="Freeform 8"/>
            <p:cNvSpPr>
              <a:spLocks noChangeArrowheads="1"/>
            </p:cNvSpPr>
            <p:nvPr/>
          </p:nvSpPr>
          <p:spPr bwMode="auto">
            <a:xfrm>
              <a:off x="5748338" y="1885950"/>
              <a:ext cx="200025" cy="439738"/>
            </a:xfrm>
            <a:custGeom>
              <a:avLst/>
              <a:gdLst>
                <a:gd name="T0" fmla="*/ 268 w 556"/>
                <a:gd name="T1" fmla="*/ 406 h 1220"/>
                <a:gd name="T2" fmla="*/ 519 w 556"/>
                <a:gd name="T3" fmla="*/ 287 h 1220"/>
                <a:gd name="T4" fmla="*/ 400 w 556"/>
                <a:gd name="T5" fmla="*/ 35 h 1220"/>
                <a:gd name="T6" fmla="*/ 149 w 556"/>
                <a:gd name="T7" fmla="*/ 155 h 1220"/>
                <a:gd name="T8" fmla="*/ 147 w 556"/>
                <a:gd name="T9" fmla="*/ 282 h 1220"/>
                <a:gd name="T10" fmla="*/ 0 w 556"/>
                <a:gd name="T11" fmla="*/ 421 h 1220"/>
                <a:gd name="T12" fmla="*/ 0 w 556"/>
                <a:gd name="T13" fmla="*/ 854 h 1220"/>
                <a:gd name="T14" fmla="*/ 141 w 556"/>
                <a:gd name="T15" fmla="*/ 981 h 1220"/>
                <a:gd name="T16" fmla="*/ 299 w 556"/>
                <a:gd name="T17" fmla="*/ 1201 h 1220"/>
                <a:gd name="T18" fmla="*/ 519 w 556"/>
                <a:gd name="T19" fmla="*/ 1043 h 1220"/>
                <a:gd name="T20" fmla="*/ 361 w 556"/>
                <a:gd name="T21" fmla="*/ 822 h 1220"/>
                <a:gd name="T22" fmla="*/ 330 w 556"/>
                <a:gd name="T23" fmla="*/ 819 h 1220"/>
                <a:gd name="T24" fmla="*/ 243 w 556"/>
                <a:gd name="T25" fmla="*/ 840 h 1220"/>
                <a:gd name="T26" fmla="*/ 173 w 556"/>
                <a:gd name="T27" fmla="*/ 774 h 1220"/>
                <a:gd name="T28" fmla="*/ 173 w 556"/>
                <a:gd name="T29" fmla="*/ 494 h 1220"/>
                <a:gd name="T30" fmla="*/ 268 w 556"/>
                <a:gd name="T31" fmla="*/ 406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220">
                  <a:moveTo>
                    <a:pt x="268" y="406"/>
                  </a:moveTo>
                  <a:cubicBezTo>
                    <a:pt x="371" y="442"/>
                    <a:pt x="482" y="388"/>
                    <a:pt x="519" y="287"/>
                  </a:cubicBezTo>
                  <a:cubicBezTo>
                    <a:pt x="555" y="184"/>
                    <a:pt x="502" y="73"/>
                    <a:pt x="400" y="35"/>
                  </a:cubicBezTo>
                  <a:cubicBezTo>
                    <a:pt x="297" y="0"/>
                    <a:pt x="186" y="53"/>
                    <a:pt x="149" y="155"/>
                  </a:cubicBezTo>
                  <a:cubicBezTo>
                    <a:pt x="134" y="195"/>
                    <a:pt x="134" y="240"/>
                    <a:pt x="147" y="282"/>
                  </a:cubicBezTo>
                  <a:lnTo>
                    <a:pt x="0" y="421"/>
                  </a:lnTo>
                  <a:lnTo>
                    <a:pt x="0" y="854"/>
                  </a:lnTo>
                  <a:lnTo>
                    <a:pt x="141" y="981"/>
                  </a:lnTo>
                  <a:cubicBezTo>
                    <a:pt x="123" y="1085"/>
                    <a:pt x="195" y="1185"/>
                    <a:pt x="299" y="1201"/>
                  </a:cubicBezTo>
                  <a:cubicBezTo>
                    <a:pt x="404" y="1219"/>
                    <a:pt x="503" y="1147"/>
                    <a:pt x="519" y="1043"/>
                  </a:cubicBezTo>
                  <a:cubicBezTo>
                    <a:pt x="537" y="938"/>
                    <a:pt x="466" y="839"/>
                    <a:pt x="361" y="822"/>
                  </a:cubicBezTo>
                  <a:cubicBezTo>
                    <a:pt x="351" y="821"/>
                    <a:pt x="340" y="819"/>
                    <a:pt x="330" y="819"/>
                  </a:cubicBezTo>
                  <a:cubicBezTo>
                    <a:pt x="301" y="819"/>
                    <a:pt x="270" y="826"/>
                    <a:pt x="243" y="840"/>
                  </a:cubicBezTo>
                  <a:lnTo>
                    <a:pt x="173" y="774"/>
                  </a:lnTo>
                  <a:lnTo>
                    <a:pt x="173" y="494"/>
                  </a:lnTo>
                  <a:lnTo>
                    <a:pt x="268" y="4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3" name="Freeform 9"/>
            <p:cNvSpPr>
              <a:spLocks noChangeArrowheads="1"/>
            </p:cNvSpPr>
            <p:nvPr/>
          </p:nvSpPr>
          <p:spPr bwMode="auto">
            <a:xfrm>
              <a:off x="6275388" y="2271713"/>
              <a:ext cx="239712" cy="444500"/>
            </a:xfrm>
            <a:custGeom>
              <a:avLst/>
              <a:gdLst>
                <a:gd name="T0" fmla="*/ 454 w 664"/>
                <a:gd name="T1" fmla="*/ 0 h 1234"/>
                <a:gd name="T2" fmla="*/ 261 w 664"/>
                <a:gd name="T3" fmla="*/ 191 h 1234"/>
                <a:gd name="T4" fmla="*/ 276 w 664"/>
                <a:gd name="T5" fmla="*/ 265 h 1234"/>
                <a:gd name="T6" fmla="*/ 134 w 664"/>
                <a:gd name="T7" fmla="*/ 399 h 1234"/>
                <a:gd name="T8" fmla="*/ 134 w 664"/>
                <a:gd name="T9" fmla="*/ 839 h 1234"/>
                <a:gd name="T10" fmla="*/ 47 w 664"/>
                <a:gd name="T11" fmla="*/ 1099 h 1234"/>
                <a:gd name="T12" fmla="*/ 307 w 664"/>
                <a:gd name="T13" fmla="*/ 1186 h 1234"/>
                <a:gd name="T14" fmla="*/ 393 w 664"/>
                <a:gd name="T15" fmla="*/ 926 h 1234"/>
                <a:gd name="T16" fmla="*/ 307 w 664"/>
                <a:gd name="T17" fmla="*/ 839 h 1234"/>
                <a:gd name="T18" fmla="*/ 307 w 664"/>
                <a:gd name="T19" fmla="*/ 474 h 1234"/>
                <a:gd name="T20" fmla="*/ 406 w 664"/>
                <a:gd name="T21" fmla="*/ 381 h 1234"/>
                <a:gd name="T22" fmla="*/ 638 w 664"/>
                <a:gd name="T23" fmla="*/ 237 h 1234"/>
                <a:gd name="T24" fmla="*/ 495 w 664"/>
                <a:gd name="T25" fmla="*/ 5 h 1234"/>
                <a:gd name="T26" fmla="*/ 454 w 664"/>
                <a:gd name="T2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 h="1234">
                  <a:moveTo>
                    <a:pt x="454" y="0"/>
                  </a:moveTo>
                  <a:cubicBezTo>
                    <a:pt x="348" y="0"/>
                    <a:pt x="261" y="85"/>
                    <a:pt x="261" y="191"/>
                  </a:cubicBezTo>
                  <a:cubicBezTo>
                    <a:pt x="261" y="216"/>
                    <a:pt x="266" y="240"/>
                    <a:pt x="276" y="265"/>
                  </a:cubicBezTo>
                  <a:lnTo>
                    <a:pt x="134" y="399"/>
                  </a:lnTo>
                  <a:lnTo>
                    <a:pt x="134" y="839"/>
                  </a:lnTo>
                  <a:cubicBezTo>
                    <a:pt x="39" y="887"/>
                    <a:pt x="0" y="1003"/>
                    <a:pt x="47" y="1099"/>
                  </a:cubicBezTo>
                  <a:cubicBezTo>
                    <a:pt x="94" y="1194"/>
                    <a:pt x="210" y="1233"/>
                    <a:pt x="307" y="1186"/>
                  </a:cubicBezTo>
                  <a:cubicBezTo>
                    <a:pt x="401" y="1138"/>
                    <a:pt x="441" y="1022"/>
                    <a:pt x="393" y="926"/>
                  </a:cubicBezTo>
                  <a:cubicBezTo>
                    <a:pt x="375" y="888"/>
                    <a:pt x="344" y="859"/>
                    <a:pt x="307" y="839"/>
                  </a:cubicBezTo>
                  <a:lnTo>
                    <a:pt x="307" y="474"/>
                  </a:lnTo>
                  <a:lnTo>
                    <a:pt x="406" y="381"/>
                  </a:lnTo>
                  <a:cubicBezTo>
                    <a:pt x="509" y="405"/>
                    <a:pt x="614" y="341"/>
                    <a:pt x="638" y="237"/>
                  </a:cubicBezTo>
                  <a:cubicBezTo>
                    <a:pt x="663" y="132"/>
                    <a:pt x="599" y="29"/>
                    <a:pt x="495" y="5"/>
                  </a:cubicBezTo>
                  <a:cubicBezTo>
                    <a:pt x="480" y="2"/>
                    <a:pt x="467" y="0"/>
                    <a:pt x="45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4" name="Freeform 10"/>
            <p:cNvSpPr>
              <a:spLocks noChangeArrowheads="1"/>
            </p:cNvSpPr>
            <p:nvPr/>
          </p:nvSpPr>
          <p:spPr bwMode="auto">
            <a:xfrm>
              <a:off x="4929188" y="1463675"/>
              <a:ext cx="998537" cy="1862138"/>
            </a:xfrm>
            <a:custGeom>
              <a:avLst/>
              <a:gdLst>
                <a:gd name="T0" fmla="*/ 2640 w 2773"/>
                <a:gd name="T1" fmla="*/ 2836 h 5172"/>
                <a:gd name="T2" fmla="*/ 1770 w 2773"/>
                <a:gd name="T3" fmla="*/ 2026 h 5172"/>
                <a:gd name="T4" fmla="*/ 997 w 2773"/>
                <a:gd name="T5" fmla="*/ 2026 h 5172"/>
                <a:gd name="T6" fmla="*/ 305 w 2773"/>
                <a:gd name="T7" fmla="*/ 1380 h 5172"/>
                <a:gd name="T8" fmla="*/ 305 w 2773"/>
                <a:gd name="T9" fmla="*/ 390 h 5172"/>
                <a:gd name="T10" fmla="*/ 390 w 2773"/>
                <a:gd name="T11" fmla="*/ 132 h 5172"/>
                <a:gd name="T12" fmla="*/ 132 w 2773"/>
                <a:gd name="T13" fmla="*/ 47 h 5172"/>
                <a:gd name="T14" fmla="*/ 47 w 2773"/>
                <a:gd name="T15" fmla="*/ 305 h 5172"/>
                <a:gd name="T16" fmla="*/ 132 w 2773"/>
                <a:gd name="T17" fmla="*/ 390 h 5172"/>
                <a:gd name="T18" fmla="*/ 132 w 2773"/>
                <a:gd name="T19" fmla="*/ 1453 h 5172"/>
                <a:gd name="T20" fmla="*/ 925 w 2773"/>
                <a:gd name="T21" fmla="*/ 2198 h 5172"/>
                <a:gd name="T22" fmla="*/ 1699 w 2773"/>
                <a:gd name="T23" fmla="*/ 2198 h 5172"/>
                <a:gd name="T24" fmla="*/ 2465 w 2773"/>
                <a:gd name="T25" fmla="*/ 2910 h 5172"/>
                <a:gd name="T26" fmla="*/ 2465 w 2773"/>
                <a:gd name="T27" fmla="*/ 4778 h 5172"/>
                <a:gd name="T28" fmla="*/ 2379 w 2773"/>
                <a:gd name="T29" fmla="*/ 5037 h 5172"/>
                <a:gd name="T30" fmla="*/ 2638 w 2773"/>
                <a:gd name="T31" fmla="*/ 5124 h 5172"/>
                <a:gd name="T32" fmla="*/ 2725 w 2773"/>
                <a:gd name="T33" fmla="*/ 4864 h 5172"/>
                <a:gd name="T34" fmla="*/ 2638 w 2773"/>
                <a:gd name="T35" fmla="*/ 4778 h 5172"/>
                <a:gd name="T36" fmla="*/ 2640 w 2773"/>
                <a:gd name="T37" fmla="*/ 4778 h 5172"/>
                <a:gd name="T38" fmla="*/ 2640 w 2773"/>
                <a:gd name="T39" fmla="*/ 2836 h 5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3" h="5172">
                  <a:moveTo>
                    <a:pt x="2640" y="2836"/>
                  </a:moveTo>
                  <a:lnTo>
                    <a:pt x="1770" y="2026"/>
                  </a:lnTo>
                  <a:lnTo>
                    <a:pt x="997" y="2026"/>
                  </a:lnTo>
                  <a:lnTo>
                    <a:pt x="305" y="1380"/>
                  </a:lnTo>
                  <a:lnTo>
                    <a:pt x="305" y="390"/>
                  </a:lnTo>
                  <a:cubicBezTo>
                    <a:pt x="400" y="343"/>
                    <a:pt x="437" y="227"/>
                    <a:pt x="390" y="132"/>
                  </a:cubicBezTo>
                  <a:cubicBezTo>
                    <a:pt x="342" y="37"/>
                    <a:pt x="227" y="0"/>
                    <a:pt x="132" y="47"/>
                  </a:cubicBezTo>
                  <a:cubicBezTo>
                    <a:pt x="38" y="94"/>
                    <a:pt x="0" y="210"/>
                    <a:pt x="47" y="305"/>
                  </a:cubicBezTo>
                  <a:cubicBezTo>
                    <a:pt x="65" y="341"/>
                    <a:pt x="96" y="372"/>
                    <a:pt x="132" y="390"/>
                  </a:cubicBezTo>
                  <a:lnTo>
                    <a:pt x="132" y="1453"/>
                  </a:lnTo>
                  <a:lnTo>
                    <a:pt x="925" y="2198"/>
                  </a:lnTo>
                  <a:lnTo>
                    <a:pt x="1699" y="2198"/>
                  </a:lnTo>
                  <a:lnTo>
                    <a:pt x="2465" y="2910"/>
                  </a:lnTo>
                  <a:lnTo>
                    <a:pt x="2465" y="4778"/>
                  </a:lnTo>
                  <a:cubicBezTo>
                    <a:pt x="2371" y="4825"/>
                    <a:pt x="2331" y="4941"/>
                    <a:pt x="2379" y="5037"/>
                  </a:cubicBezTo>
                  <a:cubicBezTo>
                    <a:pt x="2426" y="5132"/>
                    <a:pt x="2542" y="5171"/>
                    <a:pt x="2638" y="5124"/>
                  </a:cubicBezTo>
                  <a:cubicBezTo>
                    <a:pt x="2733" y="5077"/>
                    <a:pt x="2772" y="4961"/>
                    <a:pt x="2725" y="4864"/>
                  </a:cubicBezTo>
                  <a:cubicBezTo>
                    <a:pt x="2707" y="4827"/>
                    <a:pt x="2676" y="4797"/>
                    <a:pt x="2638" y="4778"/>
                  </a:cubicBezTo>
                  <a:lnTo>
                    <a:pt x="2640" y="4778"/>
                  </a:lnTo>
                  <a:lnTo>
                    <a:pt x="2640" y="2836"/>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5" name="Freeform 11"/>
            <p:cNvSpPr>
              <a:spLocks noChangeArrowheads="1"/>
            </p:cNvSpPr>
            <p:nvPr/>
          </p:nvSpPr>
          <p:spPr bwMode="auto">
            <a:xfrm>
              <a:off x="5930900" y="1577975"/>
              <a:ext cx="280988" cy="1128713"/>
            </a:xfrm>
            <a:custGeom>
              <a:avLst/>
              <a:gdLst>
                <a:gd name="T0" fmla="*/ 134 w 780"/>
                <a:gd name="T1" fmla="*/ 1308 h 3136"/>
                <a:gd name="T2" fmla="*/ 134 w 780"/>
                <a:gd name="T3" fmla="*/ 2742 h 3136"/>
                <a:gd name="T4" fmla="*/ 47 w 780"/>
                <a:gd name="T5" fmla="*/ 3002 h 3136"/>
                <a:gd name="T6" fmla="*/ 307 w 780"/>
                <a:gd name="T7" fmla="*/ 3088 h 3136"/>
                <a:gd name="T8" fmla="*/ 393 w 780"/>
                <a:gd name="T9" fmla="*/ 2828 h 3136"/>
                <a:gd name="T10" fmla="*/ 307 w 780"/>
                <a:gd name="T11" fmla="*/ 2742 h 3136"/>
                <a:gd name="T12" fmla="*/ 307 w 780"/>
                <a:gd name="T13" fmla="*/ 1385 h 3136"/>
                <a:gd name="T14" fmla="*/ 648 w 780"/>
                <a:gd name="T15" fmla="*/ 1062 h 3136"/>
                <a:gd name="T16" fmla="*/ 648 w 780"/>
                <a:gd name="T17" fmla="*/ 399 h 3136"/>
                <a:gd name="T18" fmla="*/ 627 w 780"/>
                <a:gd name="T19" fmla="*/ 399 h 3136"/>
                <a:gd name="T20" fmla="*/ 743 w 780"/>
                <a:gd name="T21" fmla="*/ 152 h 3136"/>
                <a:gd name="T22" fmla="*/ 496 w 780"/>
                <a:gd name="T23" fmla="*/ 36 h 3136"/>
                <a:gd name="T24" fmla="*/ 380 w 780"/>
                <a:gd name="T25" fmla="*/ 283 h 3136"/>
                <a:gd name="T26" fmla="*/ 496 w 780"/>
                <a:gd name="T27" fmla="*/ 399 h 3136"/>
                <a:gd name="T28" fmla="*/ 475 w 780"/>
                <a:gd name="T29" fmla="*/ 399 h 3136"/>
                <a:gd name="T30" fmla="*/ 475 w 780"/>
                <a:gd name="T31" fmla="*/ 988 h 3136"/>
                <a:gd name="T32" fmla="*/ 134 w 780"/>
                <a:gd name="T33" fmla="*/ 1308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3136">
                  <a:moveTo>
                    <a:pt x="134" y="1308"/>
                  </a:moveTo>
                  <a:lnTo>
                    <a:pt x="134" y="2742"/>
                  </a:lnTo>
                  <a:cubicBezTo>
                    <a:pt x="39" y="2789"/>
                    <a:pt x="0" y="2905"/>
                    <a:pt x="47" y="3002"/>
                  </a:cubicBezTo>
                  <a:cubicBezTo>
                    <a:pt x="94" y="3096"/>
                    <a:pt x="210" y="3135"/>
                    <a:pt x="307" y="3088"/>
                  </a:cubicBezTo>
                  <a:cubicBezTo>
                    <a:pt x="401" y="3041"/>
                    <a:pt x="441" y="2925"/>
                    <a:pt x="393" y="2828"/>
                  </a:cubicBezTo>
                  <a:cubicBezTo>
                    <a:pt x="375" y="2791"/>
                    <a:pt x="344" y="2762"/>
                    <a:pt x="307" y="2742"/>
                  </a:cubicBezTo>
                  <a:lnTo>
                    <a:pt x="307" y="1385"/>
                  </a:lnTo>
                  <a:lnTo>
                    <a:pt x="648" y="1062"/>
                  </a:lnTo>
                  <a:lnTo>
                    <a:pt x="648" y="399"/>
                  </a:lnTo>
                  <a:lnTo>
                    <a:pt x="627" y="399"/>
                  </a:lnTo>
                  <a:cubicBezTo>
                    <a:pt x="726" y="363"/>
                    <a:pt x="779" y="252"/>
                    <a:pt x="743" y="152"/>
                  </a:cubicBezTo>
                  <a:cubicBezTo>
                    <a:pt x="707" y="52"/>
                    <a:pt x="596" y="0"/>
                    <a:pt x="496" y="36"/>
                  </a:cubicBezTo>
                  <a:cubicBezTo>
                    <a:pt x="397" y="72"/>
                    <a:pt x="344" y="183"/>
                    <a:pt x="380" y="283"/>
                  </a:cubicBezTo>
                  <a:cubicBezTo>
                    <a:pt x="400" y="337"/>
                    <a:pt x="442" y="379"/>
                    <a:pt x="496" y="399"/>
                  </a:cubicBezTo>
                  <a:lnTo>
                    <a:pt x="475" y="399"/>
                  </a:lnTo>
                  <a:lnTo>
                    <a:pt x="475" y="988"/>
                  </a:lnTo>
                  <a:lnTo>
                    <a:pt x="134" y="13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6" name="Freeform 12"/>
            <p:cNvSpPr>
              <a:spLocks noChangeArrowheads="1"/>
            </p:cNvSpPr>
            <p:nvPr/>
          </p:nvSpPr>
          <p:spPr bwMode="auto">
            <a:xfrm>
              <a:off x="6515100" y="1920875"/>
              <a:ext cx="273050" cy="733425"/>
            </a:xfrm>
            <a:custGeom>
              <a:avLst/>
              <a:gdLst>
                <a:gd name="T0" fmla="*/ 754 w 757"/>
                <a:gd name="T1" fmla="*/ 193 h 2037"/>
                <a:gd name="T2" fmla="*/ 560 w 757"/>
                <a:gd name="T3" fmla="*/ 0 h 2037"/>
                <a:gd name="T4" fmla="*/ 367 w 757"/>
                <a:gd name="T5" fmla="*/ 194 h 2037"/>
                <a:gd name="T6" fmla="*/ 473 w 757"/>
                <a:gd name="T7" fmla="*/ 366 h 2037"/>
                <a:gd name="T8" fmla="*/ 473 w 757"/>
                <a:gd name="T9" fmla="*/ 1030 h 2037"/>
                <a:gd name="T10" fmla="*/ 132 w 757"/>
                <a:gd name="T11" fmla="*/ 1350 h 2037"/>
                <a:gd name="T12" fmla="*/ 132 w 757"/>
                <a:gd name="T13" fmla="*/ 1643 h 2037"/>
                <a:gd name="T14" fmla="*/ 137 w 757"/>
                <a:gd name="T15" fmla="*/ 1643 h 2037"/>
                <a:gd name="T16" fmla="*/ 44 w 757"/>
                <a:gd name="T17" fmla="*/ 1899 h 2037"/>
                <a:gd name="T18" fmla="*/ 300 w 757"/>
                <a:gd name="T19" fmla="*/ 1992 h 2037"/>
                <a:gd name="T20" fmla="*/ 393 w 757"/>
                <a:gd name="T21" fmla="*/ 1736 h 2037"/>
                <a:gd name="T22" fmla="*/ 300 w 757"/>
                <a:gd name="T23" fmla="*/ 1643 h 2037"/>
                <a:gd name="T24" fmla="*/ 305 w 757"/>
                <a:gd name="T25" fmla="*/ 1643 h 2037"/>
                <a:gd name="T26" fmla="*/ 305 w 757"/>
                <a:gd name="T27" fmla="*/ 1427 h 2037"/>
                <a:gd name="T28" fmla="*/ 646 w 757"/>
                <a:gd name="T29" fmla="*/ 1107 h 2037"/>
                <a:gd name="T30" fmla="*/ 646 w 757"/>
                <a:gd name="T31" fmla="*/ 366 h 2037"/>
                <a:gd name="T32" fmla="*/ 754 w 757"/>
                <a:gd name="T33" fmla="*/ 193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7" h="2037">
                  <a:moveTo>
                    <a:pt x="754" y="193"/>
                  </a:moveTo>
                  <a:cubicBezTo>
                    <a:pt x="754" y="86"/>
                    <a:pt x="668" y="0"/>
                    <a:pt x="560" y="0"/>
                  </a:cubicBezTo>
                  <a:cubicBezTo>
                    <a:pt x="454" y="0"/>
                    <a:pt x="367" y="86"/>
                    <a:pt x="367" y="194"/>
                  </a:cubicBezTo>
                  <a:cubicBezTo>
                    <a:pt x="367" y="268"/>
                    <a:pt x="408" y="333"/>
                    <a:pt x="473" y="366"/>
                  </a:cubicBezTo>
                  <a:lnTo>
                    <a:pt x="473" y="1030"/>
                  </a:lnTo>
                  <a:lnTo>
                    <a:pt x="132" y="1350"/>
                  </a:lnTo>
                  <a:lnTo>
                    <a:pt x="132" y="1643"/>
                  </a:lnTo>
                  <a:lnTo>
                    <a:pt x="137" y="1643"/>
                  </a:lnTo>
                  <a:cubicBezTo>
                    <a:pt x="40" y="1688"/>
                    <a:pt x="0" y="1803"/>
                    <a:pt x="44" y="1899"/>
                  </a:cubicBezTo>
                  <a:cubicBezTo>
                    <a:pt x="89" y="1995"/>
                    <a:pt x="204" y="2036"/>
                    <a:pt x="300" y="1992"/>
                  </a:cubicBezTo>
                  <a:cubicBezTo>
                    <a:pt x="396" y="1948"/>
                    <a:pt x="437" y="1832"/>
                    <a:pt x="393" y="1736"/>
                  </a:cubicBezTo>
                  <a:cubicBezTo>
                    <a:pt x="374" y="1695"/>
                    <a:pt x="341" y="1662"/>
                    <a:pt x="300" y="1643"/>
                  </a:cubicBezTo>
                  <a:lnTo>
                    <a:pt x="305" y="1643"/>
                  </a:lnTo>
                  <a:lnTo>
                    <a:pt x="305" y="1427"/>
                  </a:lnTo>
                  <a:lnTo>
                    <a:pt x="646" y="1107"/>
                  </a:lnTo>
                  <a:lnTo>
                    <a:pt x="646" y="366"/>
                  </a:lnTo>
                  <a:cubicBezTo>
                    <a:pt x="713" y="333"/>
                    <a:pt x="756" y="266"/>
                    <a:pt x="754" y="1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7" name="Freeform 13"/>
            <p:cNvSpPr>
              <a:spLocks noChangeArrowheads="1"/>
            </p:cNvSpPr>
            <p:nvPr/>
          </p:nvSpPr>
          <p:spPr bwMode="auto">
            <a:xfrm>
              <a:off x="5921375" y="2038350"/>
              <a:ext cx="573088" cy="1593850"/>
            </a:xfrm>
            <a:custGeom>
              <a:avLst/>
              <a:gdLst>
                <a:gd name="T0" fmla="*/ 1399 w 1593"/>
                <a:gd name="T1" fmla="*/ 385 h 4427"/>
                <a:gd name="T2" fmla="*/ 1592 w 1593"/>
                <a:gd name="T3" fmla="*/ 193 h 4427"/>
                <a:gd name="T4" fmla="*/ 1399 w 1593"/>
                <a:gd name="T5" fmla="*/ 0 h 4427"/>
                <a:gd name="T6" fmla="*/ 1206 w 1593"/>
                <a:gd name="T7" fmla="*/ 193 h 4427"/>
                <a:gd name="T8" fmla="*/ 1216 w 1593"/>
                <a:gd name="T9" fmla="*/ 250 h 4427"/>
                <a:gd name="T10" fmla="*/ 668 w 1593"/>
                <a:gd name="T11" fmla="*/ 769 h 4427"/>
                <a:gd name="T12" fmla="*/ 661 w 1593"/>
                <a:gd name="T13" fmla="*/ 1772 h 4427"/>
                <a:gd name="T14" fmla="*/ 142 w 1593"/>
                <a:gd name="T15" fmla="*/ 2281 h 4427"/>
                <a:gd name="T16" fmla="*/ 142 w 1593"/>
                <a:gd name="T17" fmla="*/ 4028 h 4427"/>
                <a:gd name="T18" fmla="*/ 44 w 1593"/>
                <a:gd name="T19" fmla="*/ 4284 h 4427"/>
                <a:gd name="T20" fmla="*/ 300 w 1593"/>
                <a:gd name="T21" fmla="*/ 4382 h 4427"/>
                <a:gd name="T22" fmla="*/ 398 w 1593"/>
                <a:gd name="T23" fmla="*/ 4125 h 4427"/>
                <a:gd name="T24" fmla="*/ 315 w 1593"/>
                <a:gd name="T25" fmla="*/ 4034 h 4427"/>
                <a:gd name="T26" fmla="*/ 315 w 1593"/>
                <a:gd name="T27" fmla="*/ 2353 h 4427"/>
                <a:gd name="T28" fmla="*/ 834 w 1593"/>
                <a:gd name="T29" fmla="*/ 1845 h 4427"/>
                <a:gd name="T30" fmla="*/ 841 w 1593"/>
                <a:gd name="T31" fmla="*/ 841 h 4427"/>
                <a:gd name="T32" fmla="*/ 1337 w 1593"/>
                <a:gd name="T33" fmla="*/ 374 h 4427"/>
                <a:gd name="T34" fmla="*/ 1399 w 1593"/>
                <a:gd name="T35" fmla="*/ 385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3" h="4427">
                  <a:moveTo>
                    <a:pt x="1399" y="385"/>
                  </a:moveTo>
                  <a:cubicBezTo>
                    <a:pt x="1505" y="385"/>
                    <a:pt x="1592" y="299"/>
                    <a:pt x="1592" y="193"/>
                  </a:cubicBezTo>
                  <a:cubicBezTo>
                    <a:pt x="1592" y="87"/>
                    <a:pt x="1505" y="0"/>
                    <a:pt x="1399" y="0"/>
                  </a:cubicBezTo>
                  <a:cubicBezTo>
                    <a:pt x="1293" y="0"/>
                    <a:pt x="1206" y="87"/>
                    <a:pt x="1206" y="193"/>
                  </a:cubicBezTo>
                  <a:cubicBezTo>
                    <a:pt x="1206" y="212"/>
                    <a:pt x="1210" y="232"/>
                    <a:pt x="1216" y="250"/>
                  </a:cubicBezTo>
                  <a:lnTo>
                    <a:pt x="668" y="769"/>
                  </a:lnTo>
                  <a:lnTo>
                    <a:pt x="661" y="1772"/>
                  </a:lnTo>
                  <a:lnTo>
                    <a:pt x="142" y="2281"/>
                  </a:lnTo>
                  <a:lnTo>
                    <a:pt x="142" y="4028"/>
                  </a:lnTo>
                  <a:cubicBezTo>
                    <a:pt x="44" y="4072"/>
                    <a:pt x="0" y="4186"/>
                    <a:pt x="44" y="4284"/>
                  </a:cubicBezTo>
                  <a:cubicBezTo>
                    <a:pt x="88" y="4382"/>
                    <a:pt x="202" y="4426"/>
                    <a:pt x="300" y="4382"/>
                  </a:cubicBezTo>
                  <a:cubicBezTo>
                    <a:pt x="398" y="4338"/>
                    <a:pt x="442" y="4223"/>
                    <a:pt x="398" y="4125"/>
                  </a:cubicBezTo>
                  <a:cubicBezTo>
                    <a:pt x="382" y="4086"/>
                    <a:pt x="352" y="4055"/>
                    <a:pt x="315" y="4034"/>
                  </a:cubicBezTo>
                  <a:lnTo>
                    <a:pt x="315" y="2353"/>
                  </a:lnTo>
                  <a:lnTo>
                    <a:pt x="834" y="1845"/>
                  </a:lnTo>
                  <a:lnTo>
                    <a:pt x="841" y="841"/>
                  </a:lnTo>
                  <a:lnTo>
                    <a:pt x="1337" y="374"/>
                  </a:lnTo>
                  <a:cubicBezTo>
                    <a:pt x="1355" y="381"/>
                    <a:pt x="1376" y="385"/>
                    <a:pt x="1399" y="385"/>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8" name="Freeform 14"/>
            <p:cNvSpPr>
              <a:spLocks noChangeArrowheads="1"/>
            </p:cNvSpPr>
            <p:nvPr/>
          </p:nvSpPr>
          <p:spPr bwMode="auto">
            <a:xfrm>
              <a:off x="6142038" y="1693863"/>
              <a:ext cx="261937" cy="454025"/>
            </a:xfrm>
            <a:custGeom>
              <a:avLst/>
              <a:gdLst>
                <a:gd name="T0" fmla="*/ 727 w 728"/>
                <a:gd name="T1" fmla="*/ 192 h 1263"/>
                <a:gd name="T2" fmla="*/ 534 w 728"/>
                <a:gd name="T3" fmla="*/ 0 h 1263"/>
                <a:gd name="T4" fmla="*/ 342 w 728"/>
                <a:gd name="T5" fmla="*/ 192 h 1263"/>
                <a:gd name="T6" fmla="*/ 448 w 728"/>
                <a:gd name="T7" fmla="*/ 364 h 1263"/>
                <a:gd name="T8" fmla="*/ 448 w 728"/>
                <a:gd name="T9" fmla="*/ 754 h 1263"/>
                <a:gd name="T10" fmla="*/ 289 w 728"/>
                <a:gd name="T11" fmla="*/ 903 h 1263"/>
                <a:gd name="T12" fmla="*/ 193 w 728"/>
                <a:gd name="T13" fmla="*/ 876 h 1263"/>
                <a:gd name="T14" fmla="*/ 0 w 728"/>
                <a:gd name="T15" fmla="*/ 1069 h 1263"/>
                <a:gd name="T16" fmla="*/ 193 w 728"/>
                <a:gd name="T17" fmla="*/ 1262 h 1263"/>
                <a:gd name="T18" fmla="*/ 386 w 728"/>
                <a:gd name="T19" fmla="*/ 1069 h 1263"/>
                <a:gd name="T20" fmla="*/ 384 w 728"/>
                <a:gd name="T21" fmla="*/ 1051 h 1263"/>
                <a:gd name="T22" fmla="*/ 621 w 728"/>
                <a:gd name="T23" fmla="*/ 829 h 1263"/>
                <a:gd name="T24" fmla="*/ 621 w 728"/>
                <a:gd name="T25" fmla="*/ 364 h 1263"/>
                <a:gd name="T26" fmla="*/ 727 w 728"/>
                <a:gd name="T27" fmla="*/ 192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8" h="1263">
                  <a:moveTo>
                    <a:pt x="727" y="192"/>
                  </a:moveTo>
                  <a:cubicBezTo>
                    <a:pt x="727" y="86"/>
                    <a:pt x="640" y="0"/>
                    <a:pt x="534" y="0"/>
                  </a:cubicBezTo>
                  <a:cubicBezTo>
                    <a:pt x="428" y="0"/>
                    <a:pt x="342" y="86"/>
                    <a:pt x="342" y="192"/>
                  </a:cubicBezTo>
                  <a:cubicBezTo>
                    <a:pt x="342" y="267"/>
                    <a:pt x="386" y="333"/>
                    <a:pt x="448" y="364"/>
                  </a:cubicBezTo>
                  <a:lnTo>
                    <a:pt x="448" y="754"/>
                  </a:lnTo>
                  <a:lnTo>
                    <a:pt x="289" y="903"/>
                  </a:lnTo>
                  <a:cubicBezTo>
                    <a:pt x="262" y="886"/>
                    <a:pt x="229" y="876"/>
                    <a:pt x="193" y="876"/>
                  </a:cubicBezTo>
                  <a:cubicBezTo>
                    <a:pt x="87" y="876"/>
                    <a:pt x="0" y="963"/>
                    <a:pt x="0" y="1069"/>
                  </a:cubicBezTo>
                  <a:cubicBezTo>
                    <a:pt x="0" y="1175"/>
                    <a:pt x="87" y="1262"/>
                    <a:pt x="193" y="1262"/>
                  </a:cubicBezTo>
                  <a:cubicBezTo>
                    <a:pt x="299" y="1262"/>
                    <a:pt x="386" y="1175"/>
                    <a:pt x="386" y="1069"/>
                  </a:cubicBezTo>
                  <a:cubicBezTo>
                    <a:pt x="386" y="1063"/>
                    <a:pt x="384" y="1058"/>
                    <a:pt x="384" y="1051"/>
                  </a:cubicBezTo>
                  <a:lnTo>
                    <a:pt x="621" y="829"/>
                  </a:lnTo>
                  <a:lnTo>
                    <a:pt x="621" y="364"/>
                  </a:lnTo>
                  <a:cubicBezTo>
                    <a:pt x="683" y="333"/>
                    <a:pt x="727" y="267"/>
                    <a:pt x="727" y="19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nvGrpSpPr>
          <p:cNvPr id="12" name="Group 11"/>
          <p:cNvGrpSpPr/>
          <p:nvPr/>
        </p:nvGrpSpPr>
        <p:grpSpPr>
          <a:xfrm>
            <a:off x="10593261" y="4058559"/>
            <a:ext cx="593063" cy="516113"/>
            <a:chOff x="8834092" y="4167766"/>
            <a:chExt cx="1712913" cy="1490662"/>
          </a:xfrm>
        </p:grpSpPr>
        <p:sp>
          <p:nvSpPr>
            <p:cNvPr id="722" name="Freeform 18"/>
            <p:cNvSpPr>
              <a:spLocks noChangeArrowheads="1"/>
            </p:cNvSpPr>
            <p:nvPr/>
          </p:nvSpPr>
          <p:spPr bwMode="auto">
            <a:xfrm>
              <a:off x="8834092" y="4167766"/>
              <a:ext cx="1712913" cy="133985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accent4"/>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3" name="Line 19"/>
            <p:cNvSpPr>
              <a:spLocks noChangeShapeType="1"/>
            </p:cNvSpPr>
            <p:nvPr/>
          </p:nvSpPr>
          <p:spPr bwMode="auto">
            <a:xfrm>
              <a:off x="9169055" y="5656841"/>
              <a:ext cx="1042987" cy="1587"/>
            </a:xfrm>
            <a:prstGeom prst="line">
              <a:avLst/>
            </a:prstGeom>
            <a:noFill/>
            <a:ln w="12700" cap="sq">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4" name="Line 20"/>
            <p:cNvSpPr>
              <a:spLocks noChangeShapeType="1"/>
            </p:cNvSpPr>
            <p:nvPr/>
          </p:nvSpPr>
          <p:spPr bwMode="auto">
            <a:xfrm>
              <a:off x="9653242" y="5509203"/>
              <a:ext cx="1588" cy="149225"/>
            </a:xfrm>
            <a:prstGeom prst="line">
              <a:avLst/>
            </a:prstGeom>
            <a:noFill/>
            <a:ln w="12700" cap="sq">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5" name="Freeform 21"/>
            <p:cNvSpPr>
              <a:spLocks noChangeArrowheads="1"/>
            </p:cNvSpPr>
            <p:nvPr/>
          </p:nvSpPr>
          <p:spPr bwMode="auto">
            <a:xfrm>
              <a:off x="9653242" y="5321878"/>
              <a:ext cx="74613" cy="74613"/>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accent4"/>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6" name="Line 22"/>
            <p:cNvSpPr>
              <a:spLocks noChangeShapeType="1"/>
            </p:cNvSpPr>
            <p:nvPr/>
          </p:nvSpPr>
          <p:spPr bwMode="auto">
            <a:xfrm>
              <a:off x="8834092" y="5210753"/>
              <a:ext cx="1712913" cy="1588"/>
            </a:xfrm>
            <a:prstGeom prst="line">
              <a:avLst/>
            </a:prstGeom>
            <a:noFill/>
            <a:ln w="12700" cap="sq">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7" name="Freeform 23"/>
            <p:cNvSpPr>
              <a:spLocks noChangeArrowheads="1"/>
            </p:cNvSpPr>
            <p:nvPr/>
          </p:nvSpPr>
          <p:spPr bwMode="auto">
            <a:xfrm>
              <a:off x="9019830" y="4316991"/>
              <a:ext cx="746125" cy="74612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8" name="Freeform 24"/>
            <p:cNvSpPr>
              <a:spLocks noChangeArrowheads="1"/>
            </p:cNvSpPr>
            <p:nvPr/>
          </p:nvSpPr>
          <p:spPr bwMode="auto">
            <a:xfrm>
              <a:off x="9392892" y="4382078"/>
              <a:ext cx="239713" cy="593725"/>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9" name="Line 25"/>
            <p:cNvSpPr>
              <a:spLocks noChangeShapeType="1"/>
            </p:cNvSpPr>
            <p:nvPr/>
          </p:nvSpPr>
          <p:spPr bwMode="auto">
            <a:xfrm flipH="1">
              <a:off x="9018242" y="4690053"/>
              <a:ext cx="376238" cy="1588"/>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0" name="Line 26"/>
            <p:cNvSpPr>
              <a:spLocks noChangeShapeType="1"/>
            </p:cNvSpPr>
            <p:nvPr/>
          </p:nvSpPr>
          <p:spPr bwMode="auto">
            <a:xfrm>
              <a:off x="9913592" y="4391603"/>
              <a:ext cx="446088" cy="1588"/>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1" name="Line 27"/>
            <p:cNvSpPr>
              <a:spLocks noChangeShapeType="1"/>
            </p:cNvSpPr>
            <p:nvPr/>
          </p:nvSpPr>
          <p:spPr bwMode="auto">
            <a:xfrm flipV="1">
              <a:off x="9913592" y="4612435"/>
              <a:ext cx="466787" cy="3007"/>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2" name="Line 28"/>
            <p:cNvSpPr>
              <a:spLocks noChangeShapeType="1"/>
            </p:cNvSpPr>
            <p:nvPr/>
          </p:nvSpPr>
          <p:spPr bwMode="auto">
            <a:xfrm>
              <a:off x="9913592" y="4837691"/>
              <a:ext cx="446088" cy="1587"/>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2" name="Rectangle 1">
            <a:extLst>
              <a:ext uri="{FF2B5EF4-FFF2-40B4-BE49-F238E27FC236}">
                <a16:creationId xmlns:a16="http://schemas.microsoft.com/office/drawing/2014/main" id="{98E8BCA7-2A46-4A58-9095-668169DA9494}"/>
              </a:ext>
            </a:extLst>
          </p:cNvPr>
          <p:cNvSpPr/>
          <p:nvPr/>
        </p:nvSpPr>
        <p:spPr>
          <a:xfrm>
            <a:off x="1029082" y="3106875"/>
            <a:ext cx="471885" cy="238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204" name="Group 203">
            <a:extLst>
              <a:ext uri="{FF2B5EF4-FFF2-40B4-BE49-F238E27FC236}">
                <a16:creationId xmlns:a16="http://schemas.microsoft.com/office/drawing/2014/main" id="{4EAEEADD-8CE1-443A-B935-7EE499FFAD45}"/>
              </a:ext>
            </a:extLst>
          </p:cNvPr>
          <p:cNvGrpSpPr/>
          <p:nvPr/>
        </p:nvGrpSpPr>
        <p:grpSpPr>
          <a:xfrm>
            <a:off x="1026957" y="3943993"/>
            <a:ext cx="476134" cy="467582"/>
            <a:chOff x="2549926" y="1227604"/>
            <a:chExt cx="5177116" cy="5084148"/>
          </a:xfrm>
        </p:grpSpPr>
        <p:sp>
          <p:nvSpPr>
            <p:cNvPr id="205" name="Freeform: Shape 583">
              <a:extLst>
                <a:ext uri="{FF2B5EF4-FFF2-40B4-BE49-F238E27FC236}">
                  <a16:creationId xmlns:a16="http://schemas.microsoft.com/office/drawing/2014/main" id="{F2B35AA8-8718-4590-A107-3CFFCFB74F8C}"/>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6" name="Rectangle 205">
              <a:extLst>
                <a:ext uri="{FF2B5EF4-FFF2-40B4-BE49-F238E27FC236}">
                  <a16:creationId xmlns:a16="http://schemas.microsoft.com/office/drawing/2014/main" id="{A3043977-89CB-4A95-A293-16F283986B94}"/>
                </a:ext>
              </a:extLst>
            </p:cNvPr>
            <p:cNvSpPr/>
            <p:nvPr/>
          </p:nvSpPr>
          <p:spPr bwMode="auto">
            <a:xfrm>
              <a:off x="3364798"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7" name="Rectangle 206">
              <a:extLst>
                <a:ext uri="{FF2B5EF4-FFF2-40B4-BE49-F238E27FC236}">
                  <a16:creationId xmlns:a16="http://schemas.microsoft.com/office/drawing/2014/main" id="{7829CCA2-178D-4D6B-9FC5-2630A342B21D}"/>
                </a:ext>
              </a:extLst>
            </p:cNvPr>
            <p:cNvSpPr/>
            <p:nvPr/>
          </p:nvSpPr>
          <p:spPr bwMode="auto">
            <a:xfrm>
              <a:off x="3968585"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8" name="Rectangle 207">
              <a:extLst>
                <a:ext uri="{FF2B5EF4-FFF2-40B4-BE49-F238E27FC236}">
                  <a16:creationId xmlns:a16="http://schemas.microsoft.com/office/drawing/2014/main" id="{22563FEF-DAD4-4A23-BB45-EAC541594376}"/>
                </a:ext>
              </a:extLst>
            </p:cNvPr>
            <p:cNvSpPr/>
            <p:nvPr/>
          </p:nvSpPr>
          <p:spPr bwMode="auto">
            <a:xfrm>
              <a:off x="4572371"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9" name="Rectangle 208">
              <a:extLst>
                <a:ext uri="{FF2B5EF4-FFF2-40B4-BE49-F238E27FC236}">
                  <a16:creationId xmlns:a16="http://schemas.microsoft.com/office/drawing/2014/main" id="{BDED1F1B-F2B0-4F8B-BFAD-0BAD3388FE23}"/>
                </a:ext>
              </a:extLst>
            </p:cNvPr>
            <p:cNvSpPr/>
            <p:nvPr/>
          </p:nvSpPr>
          <p:spPr bwMode="auto">
            <a:xfrm>
              <a:off x="3364798"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0" name="Rectangle 209">
              <a:extLst>
                <a:ext uri="{FF2B5EF4-FFF2-40B4-BE49-F238E27FC236}">
                  <a16:creationId xmlns:a16="http://schemas.microsoft.com/office/drawing/2014/main" id="{D936F1BB-B5F7-4834-A484-F4A349C3F6CA}"/>
                </a:ext>
              </a:extLst>
            </p:cNvPr>
            <p:cNvSpPr/>
            <p:nvPr/>
          </p:nvSpPr>
          <p:spPr bwMode="auto">
            <a:xfrm>
              <a:off x="3968585"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1" name="Rectangle 210">
              <a:extLst>
                <a:ext uri="{FF2B5EF4-FFF2-40B4-BE49-F238E27FC236}">
                  <a16:creationId xmlns:a16="http://schemas.microsoft.com/office/drawing/2014/main" id="{68FB4239-4769-4815-B8FE-88E8D3A8B968}"/>
                </a:ext>
              </a:extLst>
            </p:cNvPr>
            <p:cNvSpPr/>
            <p:nvPr/>
          </p:nvSpPr>
          <p:spPr bwMode="auto">
            <a:xfrm>
              <a:off x="3777367" y="3020291"/>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2" name="Cylinder 590">
              <a:extLst>
                <a:ext uri="{FF2B5EF4-FFF2-40B4-BE49-F238E27FC236}">
                  <a16:creationId xmlns:a16="http://schemas.microsoft.com/office/drawing/2014/main" id="{34C16495-DC70-480D-ADF0-7781670E2479}"/>
                </a:ext>
              </a:extLst>
            </p:cNvPr>
            <p:cNvSpPr/>
            <p:nvPr/>
          </p:nvSpPr>
          <p:spPr bwMode="auto">
            <a:xfrm>
              <a:off x="5335724" y="3170126"/>
              <a:ext cx="2391318" cy="3141626"/>
            </a:xfrm>
            <a:prstGeom prst="can">
              <a:avLst>
                <a:gd name="adj" fmla="val 39530"/>
              </a:avLst>
            </a:prstGeom>
            <a:solidFill>
              <a:schemeClr val="bg1"/>
            </a:solid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grpSp>
        <p:nvGrpSpPr>
          <p:cNvPr id="213" name="Group 212"/>
          <p:cNvGrpSpPr/>
          <p:nvPr/>
        </p:nvGrpSpPr>
        <p:grpSpPr>
          <a:xfrm>
            <a:off x="1057440" y="5042294"/>
            <a:ext cx="415168" cy="307754"/>
            <a:chOff x="-2575176" y="-1203590"/>
            <a:chExt cx="3082012" cy="2284628"/>
          </a:xfrm>
          <a:solidFill>
            <a:schemeClr val="accent1"/>
          </a:solidFill>
        </p:grpSpPr>
        <p:sp>
          <p:nvSpPr>
            <p:cNvPr id="21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7"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grpSp>
      <p:grpSp>
        <p:nvGrpSpPr>
          <p:cNvPr id="318" name="Group 317">
            <a:extLst>
              <a:ext uri="{FF2B5EF4-FFF2-40B4-BE49-F238E27FC236}">
                <a16:creationId xmlns:a16="http://schemas.microsoft.com/office/drawing/2014/main" id="{DE98A571-5A30-4C43-8EC9-BBE5278533B5}"/>
              </a:ext>
            </a:extLst>
          </p:cNvPr>
          <p:cNvGrpSpPr/>
          <p:nvPr/>
        </p:nvGrpSpPr>
        <p:grpSpPr>
          <a:xfrm>
            <a:off x="10651930" y="2933595"/>
            <a:ext cx="496622" cy="378062"/>
            <a:chOff x="2502877" y="2643553"/>
            <a:chExt cx="3651737" cy="2779942"/>
          </a:xfrm>
        </p:grpSpPr>
        <p:cxnSp>
          <p:nvCxnSpPr>
            <p:cNvPr id="319" name="Straight Connector 318">
              <a:extLst>
                <a:ext uri="{FF2B5EF4-FFF2-40B4-BE49-F238E27FC236}">
                  <a16:creationId xmlns:a16="http://schemas.microsoft.com/office/drawing/2014/main" id="{AA201B79-48DF-4CE1-A660-76EE2C933301}"/>
                </a:ext>
              </a:extLst>
            </p:cNvPr>
            <p:cNvCxnSpPr>
              <a:cxnSpLocks/>
            </p:cNvCxnSpPr>
            <p:nvPr/>
          </p:nvCxnSpPr>
          <p:spPr>
            <a:xfrm>
              <a:off x="3303655" y="4505747"/>
              <a:ext cx="0" cy="917748"/>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87DFF8DA-748D-4A42-A1BC-3EA296E54544}"/>
                </a:ext>
              </a:extLst>
            </p:cNvPr>
            <p:cNvCxnSpPr>
              <a:cxnSpLocks/>
            </p:cNvCxnSpPr>
            <p:nvPr/>
          </p:nvCxnSpPr>
          <p:spPr>
            <a:xfrm>
              <a:off x="3983069" y="3734649"/>
              <a:ext cx="0" cy="1688846"/>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1A88BE1F-D84C-49A8-AD37-F96D49F689A6}"/>
                </a:ext>
              </a:extLst>
            </p:cNvPr>
            <p:cNvCxnSpPr>
              <a:cxnSpLocks/>
            </p:cNvCxnSpPr>
            <p:nvPr/>
          </p:nvCxnSpPr>
          <p:spPr>
            <a:xfrm>
              <a:off x="4662482" y="4051603"/>
              <a:ext cx="0" cy="1371892"/>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19F5BE5D-B2E8-4AE9-98BD-5CB0BFF18C6D}"/>
                </a:ext>
              </a:extLst>
            </p:cNvPr>
            <p:cNvCxnSpPr>
              <a:cxnSpLocks/>
            </p:cNvCxnSpPr>
            <p:nvPr/>
          </p:nvCxnSpPr>
          <p:spPr>
            <a:xfrm>
              <a:off x="5330632" y="3185667"/>
              <a:ext cx="0" cy="2237828"/>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3" name="Freeform: Shape 581">
              <a:extLst>
                <a:ext uri="{FF2B5EF4-FFF2-40B4-BE49-F238E27FC236}">
                  <a16:creationId xmlns:a16="http://schemas.microsoft.com/office/drawing/2014/main" id="{7FD3112F-1B1F-4DA6-A031-491CA8167398}"/>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grpSp>
      <p:sp>
        <p:nvSpPr>
          <p:cNvPr id="326" name="Freeform 2"/>
          <p:cNvSpPr>
            <a:spLocks noChangeArrowheads="1"/>
          </p:cNvSpPr>
          <p:nvPr/>
        </p:nvSpPr>
        <p:spPr bwMode="auto">
          <a:xfrm>
            <a:off x="2837398" y="1730364"/>
            <a:ext cx="6350000" cy="1260599"/>
          </a:xfrm>
          <a:prstGeom prst="rect">
            <a:avLst/>
          </a:prstGeom>
          <a:noFill/>
          <a:ln w="12700" cap="flat">
            <a:solidFill>
              <a:schemeClr val="accent4"/>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329" name="Group 328"/>
          <p:cNvGrpSpPr/>
          <p:nvPr/>
        </p:nvGrpSpPr>
        <p:grpSpPr>
          <a:xfrm rot="16200000">
            <a:off x="7816827" y="3613269"/>
            <a:ext cx="3901792" cy="467102"/>
            <a:chOff x="3487387" y="4548246"/>
            <a:chExt cx="5217226" cy="653146"/>
          </a:xfrm>
        </p:grpSpPr>
        <p:sp>
          <p:nvSpPr>
            <p:cNvPr id="330" name="Freeform 329"/>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331" name="Freeform 330"/>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accent4"/>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333" name="Group 332">
            <a:extLst>
              <a:ext uri="{FF2B5EF4-FFF2-40B4-BE49-F238E27FC236}">
                <a16:creationId xmlns:a16="http://schemas.microsoft.com/office/drawing/2014/main" id="{157E86F5-3799-413F-865B-056B2239467C}"/>
              </a:ext>
            </a:extLst>
          </p:cNvPr>
          <p:cNvGrpSpPr/>
          <p:nvPr/>
        </p:nvGrpSpPr>
        <p:grpSpPr>
          <a:xfrm>
            <a:off x="8073976" y="4932273"/>
            <a:ext cx="610610" cy="484674"/>
            <a:chOff x="4223626" y="2353385"/>
            <a:chExt cx="1173971" cy="931848"/>
          </a:xfrm>
        </p:grpSpPr>
        <p:grpSp>
          <p:nvGrpSpPr>
            <p:cNvPr id="334" name="Group 333">
              <a:extLst>
                <a:ext uri="{FF2B5EF4-FFF2-40B4-BE49-F238E27FC236}">
                  <a16:creationId xmlns:a16="http://schemas.microsoft.com/office/drawing/2014/main" id="{A05C8CA7-5716-44F4-AA6C-F308105199AC}"/>
                </a:ext>
              </a:extLst>
            </p:cNvPr>
            <p:cNvGrpSpPr/>
            <p:nvPr/>
          </p:nvGrpSpPr>
          <p:grpSpPr>
            <a:xfrm>
              <a:off x="4273550" y="2402418"/>
              <a:ext cx="1079500" cy="840315"/>
              <a:chOff x="4273550" y="2402418"/>
              <a:chExt cx="1079500" cy="840315"/>
            </a:xfrm>
          </p:grpSpPr>
          <p:cxnSp>
            <p:nvCxnSpPr>
              <p:cNvPr id="343" name="Straight Connector 342">
                <a:extLst>
                  <a:ext uri="{FF2B5EF4-FFF2-40B4-BE49-F238E27FC236}">
                    <a16:creationId xmlns:a16="http://schemas.microsoft.com/office/drawing/2014/main" id="{5A851271-35B9-4567-8242-E3F912E0579A}"/>
                  </a:ext>
                </a:extLst>
              </p:cNvPr>
              <p:cNvCxnSpPr>
                <a:cxnSpLocks/>
              </p:cNvCxnSpPr>
              <p:nvPr/>
            </p:nvCxnSpPr>
            <p:spPr>
              <a:xfrm>
                <a:off x="4997450" y="2413000"/>
                <a:ext cx="355600" cy="23283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4" name="Straight Connector 343">
                <a:extLst>
                  <a:ext uri="{FF2B5EF4-FFF2-40B4-BE49-F238E27FC236}">
                    <a16:creationId xmlns:a16="http://schemas.microsoft.com/office/drawing/2014/main" id="{AB8BADB1-F06D-4556-BDB3-AC51BE1C0209}"/>
                  </a:ext>
                </a:extLst>
              </p:cNvPr>
              <p:cNvCxnSpPr>
                <a:cxnSpLocks/>
              </p:cNvCxnSpPr>
              <p:nvPr/>
            </p:nvCxnSpPr>
            <p:spPr>
              <a:xfrm>
                <a:off x="4997450" y="2413000"/>
                <a:ext cx="296333" cy="7217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5" name="Straight Connector 344">
                <a:extLst>
                  <a:ext uri="{FF2B5EF4-FFF2-40B4-BE49-F238E27FC236}">
                    <a16:creationId xmlns:a16="http://schemas.microsoft.com/office/drawing/2014/main" id="{FEDDF95B-3B64-4407-8297-89C1BA4C5D78}"/>
                  </a:ext>
                </a:extLst>
              </p:cNvPr>
              <p:cNvCxnSpPr>
                <a:cxnSpLocks/>
              </p:cNvCxnSpPr>
              <p:nvPr/>
            </p:nvCxnSpPr>
            <p:spPr>
              <a:xfrm flipV="1">
                <a:off x="4762500" y="3143250"/>
                <a:ext cx="520700" cy="867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6" name="Straight Connector 345">
                <a:extLst>
                  <a:ext uri="{FF2B5EF4-FFF2-40B4-BE49-F238E27FC236}">
                    <a16:creationId xmlns:a16="http://schemas.microsoft.com/office/drawing/2014/main" id="{0024F100-B6BA-4A71-A159-2082E41BB8E5}"/>
                  </a:ext>
                </a:extLst>
              </p:cNvPr>
              <p:cNvCxnSpPr>
                <a:cxnSpLocks/>
              </p:cNvCxnSpPr>
              <p:nvPr/>
            </p:nvCxnSpPr>
            <p:spPr>
              <a:xfrm flipV="1">
                <a:off x="5039783" y="2641600"/>
                <a:ext cx="300567" cy="241300"/>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7" name="Straight Connector 346">
                <a:extLst>
                  <a:ext uri="{FF2B5EF4-FFF2-40B4-BE49-F238E27FC236}">
                    <a16:creationId xmlns:a16="http://schemas.microsoft.com/office/drawing/2014/main" id="{14772615-86BD-40A8-A00C-9CA1E8D8ADC2}"/>
                  </a:ext>
                </a:extLst>
              </p:cNvPr>
              <p:cNvCxnSpPr>
                <a:cxnSpLocks/>
              </p:cNvCxnSpPr>
              <p:nvPr/>
            </p:nvCxnSpPr>
            <p:spPr>
              <a:xfrm flipV="1">
                <a:off x="4413250" y="2413001"/>
                <a:ext cx="571500" cy="126999"/>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8" name="Straight Connector 347">
                <a:extLst>
                  <a:ext uri="{FF2B5EF4-FFF2-40B4-BE49-F238E27FC236}">
                    <a16:creationId xmlns:a16="http://schemas.microsoft.com/office/drawing/2014/main" id="{CE05E5C5-F516-4118-A018-0C2ABCE56079}"/>
                  </a:ext>
                </a:extLst>
              </p:cNvPr>
              <p:cNvCxnSpPr>
                <a:cxnSpLocks/>
              </p:cNvCxnSpPr>
              <p:nvPr/>
            </p:nvCxnSpPr>
            <p:spPr>
              <a:xfrm flipV="1">
                <a:off x="4703233" y="2450099"/>
                <a:ext cx="251425" cy="248651"/>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9" name="Straight Connector 348">
                <a:extLst>
                  <a:ext uri="{FF2B5EF4-FFF2-40B4-BE49-F238E27FC236}">
                    <a16:creationId xmlns:a16="http://schemas.microsoft.com/office/drawing/2014/main" id="{235FA8B6-0664-4D81-A0C3-041C91042D21}"/>
                  </a:ext>
                </a:extLst>
              </p:cNvPr>
              <p:cNvCxnSpPr>
                <a:cxnSpLocks/>
              </p:cNvCxnSpPr>
              <p:nvPr/>
            </p:nvCxnSpPr>
            <p:spPr>
              <a:xfrm flipV="1">
                <a:off x="4762500" y="2402418"/>
                <a:ext cx="232833" cy="821265"/>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0" name="Straight Connector 349">
                <a:extLst>
                  <a:ext uri="{FF2B5EF4-FFF2-40B4-BE49-F238E27FC236}">
                    <a16:creationId xmlns:a16="http://schemas.microsoft.com/office/drawing/2014/main" id="{293D7F10-2B40-4C3E-BC02-FB5F218DD717}"/>
                  </a:ext>
                </a:extLst>
              </p:cNvPr>
              <p:cNvCxnSpPr>
                <a:cxnSpLocks/>
              </p:cNvCxnSpPr>
              <p:nvPr/>
            </p:nvCxnSpPr>
            <p:spPr>
              <a:xfrm flipH="1" flipV="1">
                <a:off x="4273550" y="2984500"/>
                <a:ext cx="495300" cy="2518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1" name="Straight Connector 350">
                <a:extLst>
                  <a:ext uri="{FF2B5EF4-FFF2-40B4-BE49-F238E27FC236}">
                    <a16:creationId xmlns:a16="http://schemas.microsoft.com/office/drawing/2014/main" id="{6FAF40E5-CA9A-43A7-B678-5E15A8DC259F}"/>
                  </a:ext>
                </a:extLst>
              </p:cNvPr>
              <p:cNvCxnSpPr>
                <a:cxnSpLocks/>
              </p:cNvCxnSpPr>
              <p:nvPr/>
            </p:nvCxnSpPr>
            <p:spPr>
              <a:xfrm flipH="1" flipV="1">
                <a:off x="4417483" y="2537884"/>
                <a:ext cx="647700" cy="338666"/>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2" name="Straight Connector 351">
                <a:extLst>
                  <a:ext uri="{FF2B5EF4-FFF2-40B4-BE49-F238E27FC236}">
                    <a16:creationId xmlns:a16="http://schemas.microsoft.com/office/drawing/2014/main" id="{BA50FD9A-5E22-4AA7-ACA5-624DAD5EC5B5}"/>
                  </a:ext>
                </a:extLst>
              </p:cNvPr>
              <p:cNvCxnSpPr>
                <a:cxnSpLocks/>
              </p:cNvCxnSpPr>
              <p:nvPr/>
            </p:nvCxnSpPr>
            <p:spPr>
              <a:xfrm flipV="1">
                <a:off x="4277783" y="2874433"/>
                <a:ext cx="770467" cy="107950"/>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3" name="Straight Connector 352">
                <a:extLst>
                  <a:ext uri="{FF2B5EF4-FFF2-40B4-BE49-F238E27FC236}">
                    <a16:creationId xmlns:a16="http://schemas.microsoft.com/office/drawing/2014/main" id="{4C194713-8DF4-472A-95E2-3008956F3DCA}"/>
                  </a:ext>
                </a:extLst>
              </p:cNvPr>
              <p:cNvCxnSpPr>
                <a:cxnSpLocks/>
              </p:cNvCxnSpPr>
              <p:nvPr/>
            </p:nvCxnSpPr>
            <p:spPr>
              <a:xfrm flipH="1" flipV="1">
                <a:off x="4413250" y="2531533"/>
                <a:ext cx="353483" cy="698500"/>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4" name="Straight Connector 353">
                <a:extLst>
                  <a:ext uri="{FF2B5EF4-FFF2-40B4-BE49-F238E27FC236}">
                    <a16:creationId xmlns:a16="http://schemas.microsoft.com/office/drawing/2014/main" id="{9D0988E2-D6D1-441A-984F-FCB82793B272}"/>
                  </a:ext>
                </a:extLst>
              </p:cNvPr>
              <p:cNvCxnSpPr>
                <a:cxnSpLocks/>
              </p:cNvCxnSpPr>
              <p:nvPr/>
            </p:nvCxnSpPr>
            <p:spPr>
              <a:xfrm flipH="1" flipV="1">
                <a:off x="4715933" y="2698750"/>
                <a:ext cx="50800" cy="5439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5" name="Straight Connector 354">
                <a:extLst>
                  <a:ext uri="{FF2B5EF4-FFF2-40B4-BE49-F238E27FC236}">
                    <a16:creationId xmlns:a16="http://schemas.microsoft.com/office/drawing/2014/main" id="{BFBF1C9C-0CC3-4886-AB32-C611A6480AB3}"/>
                  </a:ext>
                </a:extLst>
              </p:cNvPr>
              <p:cNvCxnSpPr>
                <a:cxnSpLocks/>
              </p:cNvCxnSpPr>
              <p:nvPr/>
            </p:nvCxnSpPr>
            <p:spPr>
              <a:xfrm flipH="1" flipV="1">
                <a:off x="5052483" y="2899834"/>
                <a:ext cx="234950" cy="218016"/>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6" name="Straight Connector 355">
                <a:extLst>
                  <a:ext uri="{FF2B5EF4-FFF2-40B4-BE49-F238E27FC236}">
                    <a16:creationId xmlns:a16="http://schemas.microsoft.com/office/drawing/2014/main" id="{64E2F12D-BF5C-41F8-98EE-C153F2CDD22D}"/>
                  </a:ext>
                </a:extLst>
              </p:cNvPr>
              <p:cNvCxnSpPr>
                <a:cxnSpLocks/>
              </p:cNvCxnSpPr>
              <p:nvPr/>
            </p:nvCxnSpPr>
            <p:spPr>
              <a:xfrm flipV="1">
                <a:off x="4762500" y="2876550"/>
                <a:ext cx="292101" cy="3407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335" name="Oval 19">
              <a:extLst>
                <a:ext uri="{FF2B5EF4-FFF2-40B4-BE49-F238E27FC236}">
                  <a16:creationId xmlns:a16="http://schemas.microsoft.com/office/drawing/2014/main" id="{B69A7114-346D-4E1F-8316-C9F674D43BD2}"/>
                </a:ext>
              </a:extLst>
            </p:cNvPr>
            <p:cNvSpPr>
              <a:spLocks noChangeArrowheads="1"/>
            </p:cNvSpPr>
            <p:nvPr/>
          </p:nvSpPr>
          <p:spPr bwMode="auto">
            <a:xfrm>
              <a:off x="4938065" y="2353385"/>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36" name="Oval 19">
              <a:extLst>
                <a:ext uri="{FF2B5EF4-FFF2-40B4-BE49-F238E27FC236}">
                  <a16:creationId xmlns:a16="http://schemas.microsoft.com/office/drawing/2014/main" id="{829E95C8-0BE7-4934-BBA0-764CFC1335BC}"/>
                </a:ext>
              </a:extLst>
            </p:cNvPr>
            <p:cNvSpPr>
              <a:spLocks noChangeArrowheads="1"/>
            </p:cNvSpPr>
            <p:nvPr/>
          </p:nvSpPr>
          <p:spPr bwMode="auto">
            <a:xfrm>
              <a:off x="5284290" y="2582712"/>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37" name="Oval 19">
              <a:extLst>
                <a:ext uri="{FF2B5EF4-FFF2-40B4-BE49-F238E27FC236}">
                  <a16:creationId xmlns:a16="http://schemas.microsoft.com/office/drawing/2014/main" id="{018D398B-43FE-4715-8E00-9755FF081ED6}"/>
                </a:ext>
              </a:extLst>
            </p:cNvPr>
            <p:cNvSpPr>
              <a:spLocks noChangeArrowheads="1"/>
            </p:cNvSpPr>
            <p:nvPr/>
          </p:nvSpPr>
          <p:spPr bwMode="auto">
            <a:xfrm>
              <a:off x="4992571" y="2824202"/>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38" name="Oval 19">
              <a:extLst>
                <a:ext uri="{FF2B5EF4-FFF2-40B4-BE49-F238E27FC236}">
                  <a16:creationId xmlns:a16="http://schemas.microsoft.com/office/drawing/2014/main" id="{C3354846-2B08-490E-8CC7-713F631A2042}"/>
                </a:ext>
              </a:extLst>
            </p:cNvPr>
            <p:cNvSpPr>
              <a:spLocks noChangeArrowheads="1"/>
            </p:cNvSpPr>
            <p:nvPr/>
          </p:nvSpPr>
          <p:spPr bwMode="auto">
            <a:xfrm>
              <a:off x="5227637" y="3071688"/>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39" name="Oval 19">
              <a:extLst>
                <a:ext uri="{FF2B5EF4-FFF2-40B4-BE49-F238E27FC236}">
                  <a16:creationId xmlns:a16="http://schemas.microsoft.com/office/drawing/2014/main" id="{D1CBB913-D1AD-48D0-BE4A-7FBEA08A9A92}"/>
                </a:ext>
              </a:extLst>
            </p:cNvPr>
            <p:cNvSpPr>
              <a:spLocks noChangeArrowheads="1"/>
            </p:cNvSpPr>
            <p:nvPr/>
          </p:nvSpPr>
          <p:spPr bwMode="auto">
            <a:xfrm>
              <a:off x="4703544" y="3171926"/>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40" name="Oval 19">
              <a:extLst>
                <a:ext uri="{FF2B5EF4-FFF2-40B4-BE49-F238E27FC236}">
                  <a16:creationId xmlns:a16="http://schemas.microsoft.com/office/drawing/2014/main" id="{C1B58B5E-4C1F-4ADC-AA6C-FC2ABE032354}"/>
                </a:ext>
              </a:extLst>
            </p:cNvPr>
            <p:cNvSpPr>
              <a:spLocks noChangeArrowheads="1"/>
            </p:cNvSpPr>
            <p:nvPr/>
          </p:nvSpPr>
          <p:spPr bwMode="auto">
            <a:xfrm>
              <a:off x="4223626" y="2924064"/>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41" name="Oval 19">
              <a:extLst>
                <a:ext uri="{FF2B5EF4-FFF2-40B4-BE49-F238E27FC236}">
                  <a16:creationId xmlns:a16="http://schemas.microsoft.com/office/drawing/2014/main" id="{CFB2AEFE-8939-4180-9B35-944BDC81CF0E}"/>
                </a:ext>
              </a:extLst>
            </p:cNvPr>
            <p:cNvSpPr>
              <a:spLocks noChangeArrowheads="1"/>
            </p:cNvSpPr>
            <p:nvPr/>
          </p:nvSpPr>
          <p:spPr bwMode="auto">
            <a:xfrm>
              <a:off x="4655543" y="2638231"/>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42" name="Oval 19">
              <a:extLst>
                <a:ext uri="{FF2B5EF4-FFF2-40B4-BE49-F238E27FC236}">
                  <a16:creationId xmlns:a16="http://schemas.microsoft.com/office/drawing/2014/main" id="{09010101-87A4-4BE3-A0A0-3F72B3CAD0F3}"/>
                </a:ext>
              </a:extLst>
            </p:cNvPr>
            <p:cNvSpPr>
              <a:spLocks noChangeArrowheads="1"/>
            </p:cNvSpPr>
            <p:nvPr/>
          </p:nvSpPr>
          <p:spPr bwMode="auto">
            <a:xfrm>
              <a:off x="4363387" y="2482918"/>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gr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97985" y="4946317"/>
            <a:ext cx="800100" cy="418494"/>
          </a:xfrm>
          <a:prstGeom prst="rect">
            <a:avLst/>
          </a:prstGeom>
        </p:spPr>
      </p:pic>
      <p:grpSp>
        <p:nvGrpSpPr>
          <p:cNvPr id="357" name="Group 356"/>
          <p:cNvGrpSpPr/>
          <p:nvPr/>
        </p:nvGrpSpPr>
        <p:grpSpPr>
          <a:xfrm rot="16200000">
            <a:off x="308610" y="3511904"/>
            <a:ext cx="3947815" cy="467102"/>
            <a:chOff x="3487387" y="4548246"/>
            <a:chExt cx="5217226" cy="653146"/>
          </a:xfrm>
        </p:grpSpPr>
        <p:sp>
          <p:nvSpPr>
            <p:cNvPr id="358" name="Freeform 357"/>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359" name="Freeform 358"/>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accent4"/>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8" name="Group 7"/>
          <p:cNvGrpSpPr/>
          <p:nvPr/>
        </p:nvGrpSpPr>
        <p:grpSpPr>
          <a:xfrm>
            <a:off x="1080442" y="1874678"/>
            <a:ext cx="388896" cy="593152"/>
            <a:chOff x="952162" y="1304149"/>
            <a:chExt cx="630602" cy="961807"/>
          </a:xfrm>
          <a:noFill/>
        </p:grpSpPr>
        <p:grpSp>
          <p:nvGrpSpPr>
            <p:cNvPr id="170" name="Group 169">
              <a:extLst>
                <a:ext uri="{FF2B5EF4-FFF2-40B4-BE49-F238E27FC236}">
                  <a16:creationId xmlns:a16="http://schemas.microsoft.com/office/drawing/2014/main" id="{421523C8-5C73-4065-8241-E6B5788AE66D}"/>
                </a:ext>
              </a:extLst>
            </p:cNvPr>
            <p:cNvGrpSpPr/>
            <p:nvPr/>
          </p:nvGrpSpPr>
          <p:grpSpPr>
            <a:xfrm rot="18900000">
              <a:off x="952162" y="1304149"/>
              <a:ext cx="630602" cy="634379"/>
              <a:chOff x="7855882" y="2876917"/>
              <a:chExt cx="186983" cy="188103"/>
            </a:xfrm>
            <a:grpFill/>
          </p:grpSpPr>
          <p:sp>
            <p:nvSpPr>
              <p:cNvPr id="171" name="Freeform 99">
                <a:extLst>
                  <a:ext uri="{FF2B5EF4-FFF2-40B4-BE49-F238E27FC236}">
                    <a16:creationId xmlns:a16="http://schemas.microsoft.com/office/drawing/2014/main" id="{82403A1B-46A8-496D-97A1-D6CD697255D0}"/>
                  </a:ext>
                </a:extLst>
              </p:cNvPr>
              <p:cNvSpPr>
                <a:spLocks/>
              </p:cNvSpPr>
              <p:nvPr/>
            </p:nvSpPr>
            <p:spPr bwMode="auto">
              <a:xfrm>
                <a:off x="7855882" y="2951934"/>
                <a:ext cx="111966" cy="113086"/>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2" name="Freeform 100">
                <a:extLst>
                  <a:ext uri="{FF2B5EF4-FFF2-40B4-BE49-F238E27FC236}">
                    <a16:creationId xmlns:a16="http://schemas.microsoft.com/office/drawing/2014/main" id="{4955A11D-DC58-4772-9411-DE2AE3195549}"/>
                  </a:ext>
                </a:extLst>
              </p:cNvPr>
              <p:cNvSpPr>
                <a:spLocks/>
              </p:cNvSpPr>
              <p:nvPr/>
            </p:nvSpPr>
            <p:spPr bwMode="auto">
              <a:xfrm>
                <a:off x="7855882" y="2916105"/>
                <a:ext cx="150035" cy="148915"/>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3" name="Freeform 101">
                <a:extLst>
                  <a:ext uri="{FF2B5EF4-FFF2-40B4-BE49-F238E27FC236}">
                    <a16:creationId xmlns:a16="http://schemas.microsoft.com/office/drawing/2014/main" id="{DB0A5B1D-F31E-4BE1-9830-C9C3C44A294F}"/>
                  </a:ext>
                </a:extLst>
              </p:cNvPr>
              <p:cNvSpPr>
                <a:spLocks/>
              </p:cNvSpPr>
              <p:nvPr/>
            </p:nvSpPr>
            <p:spPr bwMode="auto">
              <a:xfrm>
                <a:off x="7855882" y="2876917"/>
                <a:ext cx="186983" cy="188103"/>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5" name="Oval 4"/>
            <p:cNvSpPr/>
            <p:nvPr/>
          </p:nvSpPr>
          <p:spPr>
            <a:xfrm flipV="1">
              <a:off x="1084304" y="1899638"/>
              <a:ext cx="366318" cy="366318"/>
            </a:xfrm>
            <a:prstGeom prst="ellips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10" name="Group 9"/>
          <p:cNvGrpSpPr/>
          <p:nvPr/>
        </p:nvGrpSpPr>
        <p:grpSpPr>
          <a:xfrm>
            <a:off x="802770" y="2948780"/>
            <a:ext cx="829640" cy="459762"/>
            <a:chOff x="603432" y="2974623"/>
            <a:chExt cx="829640" cy="459762"/>
          </a:xfrm>
        </p:grpSpPr>
        <p:sp>
          <p:nvSpPr>
            <p:cNvPr id="176" name="Freeform 146">
              <a:extLst>
                <a:ext uri="{FF2B5EF4-FFF2-40B4-BE49-F238E27FC236}">
                  <a16:creationId xmlns:a16="http://schemas.microsoft.com/office/drawing/2014/main" id="{8584423E-DC4D-476D-A3D6-22901C3C02B4}"/>
                </a:ext>
              </a:extLst>
            </p:cNvPr>
            <p:cNvSpPr>
              <a:spLocks noChangeAspect="1"/>
            </p:cNvSpPr>
            <p:nvPr/>
          </p:nvSpPr>
          <p:spPr bwMode="auto">
            <a:xfrm>
              <a:off x="603432" y="2974623"/>
              <a:ext cx="485330" cy="3073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203" name="Freeform 146">
              <a:extLst>
                <a:ext uri="{FF2B5EF4-FFF2-40B4-BE49-F238E27FC236}">
                  <a16:creationId xmlns:a16="http://schemas.microsoft.com/office/drawing/2014/main" id="{8584423E-DC4D-476D-A3D6-22901C3C02B4}"/>
                </a:ext>
              </a:extLst>
            </p:cNvPr>
            <p:cNvSpPr>
              <a:spLocks noChangeAspect="1"/>
            </p:cNvSpPr>
            <p:nvPr/>
          </p:nvSpPr>
          <p:spPr bwMode="auto">
            <a:xfrm>
              <a:off x="799900" y="3033391"/>
              <a:ext cx="633172" cy="40099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165" name="TextBox 164">
            <a:extLst>
              <a:ext uri="{FF2B5EF4-FFF2-40B4-BE49-F238E27FC236}">
                <a16:creationId xmlns:a16="http://schemas.microsoft.com/office/drawing/2014/main" id="{0DC26B6F-BE7E-4BB0-B7F6-BD86F96475CE}"/>
              </a:ext>
            </a:extLst>
          </p:cNvPr>
          <p:cNvSpPr txBox="1"/>
          <p:nvPr/>
        </p:nvSpPr>
        <p:spPr>
          <a:xfrm>
            <a:off x="9990188" y="5670351"/>
            <a:ext cx="177974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grpSp>
        <p:nvGrpSpPr>
          <p:cNvPr id="166" name="Group 165">
            <a:extLst>
              <a:ext uri="{FF2B5EF4-FFF2-40B4-BE49-F238E27FC236}">
                <a16:creationId xmlns:a16="http://schemas.microsoft.com/office/drawing/2014/main" id="{329D6182-2959-48F8-AEDB-BB4B108D1668}"/>
              </a:ext>
            </a:extLst>
          </p:cNvPr>
          <p:cNvGrpSpPr/>
          <p:nvPr/>
        </p:nvGrpSpPr>
        <p:grpSpPr>
          <a:xfrm>
            <a:off x="10641992" y="5204216"/>
            <a:ext cx="476134" cy="467582"/>
            <a:chOff x="2549926" y="1227604"/>
            <a:chExt cx="5177116" cy="5084148"/>
          </a:xfrm>
        </p:grpSpPr>
        <p:sp>
          <p:nvSpPr>
            <p:cNvPr id="167" name="Freeform: Shape 583">
              <a:extLst>
                <a:ext uri="{FF2B5EF4-FFF2-40B4-BE49-F238E27FC236}">
                  <a16:creationId xmlns:a16="http://schemas.microsoft.com/office/drawing/2014/main" id="{D41FA54A-BF28-42C1-BAB5-00F77F2BE36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68" name="Rectangle 167">
              <a:extLst>
                <a:ext uri="{FF2B5EF4-FFF2-40B4-BE49-F238E27FC236}">
                  <a16:creationId xmlns:a16="http://schemas.microsoft.com/office/drawing/2014/main" id="{EF12A1BF-A814-4491-97D6-31BAC827D32B}"/>
                </a:ext>
              </a:extLst>
            </p:cNvPr>
            <p:cNvSpPr/>
            <p:nvPr/>
          </p:nvSpPr>
          <p:spPr bwMode="auto">
            <a:xfrm>
              <a:off x="3364798"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69" name="Rectangle 168">
              <a:extLst>
                <a:ext uri="{FF2B5EF4-FFF2-40B4-BE49-F238E27FC236}">
                  <a16:creationId xmlns:a16="http://schemas.microsoft.com/office/drawing/2014/main" id="{CE25C6EB-E7AE-47CE-AF01-64A9FFD04266}"/>
                </a:ext>
              </a:extLst>
            </p:cNvPr>
            <p:cNvSpPr/>
            <p:nvPr/>
          </p:nvSpPr>
          <p:spPr bwMode="auto">
            <a:xfrm>
              <a:off x="3968585"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4" name="Rectangle 173">
              <a:extLst>
                <a:ext uri="{FF2B5EF4-FFF2-40B4-BE49-F238E27FC236}">
                  <a16:creationId xmlns:a16="http://schemas.microsoft.com/office/drawing/2014/main" id="{B0854FBD-403C-4B0D-B2BB-E9D2C2068322}"/>
                </a:ext>
              </a:extLst>
            </p:cNvPr>
            <p:cNvSpPr/>
            <p:nvPr/>
          </p:nvSpPr>
          <p:spPr bwMode="auto">
            <a:xfrm>
              <a:off x="4572371"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5" name="Rectangle 174">
              <a:extLst>
                <a:ext uri="{FF2B5EF4-FFF2-40B4-BE49-F238E27FC236}">
                  <a16:creationId xmlns:a16="http://schemas.microsoft.com/office/drawing/2014/main" id="{4F75DB51-D6A0-4425-97A8-C6F1D00838E8}"/>
                </a:ext>
              </a:extLst>
            </p:cNvPr>
            <p:cNvSpPr/>
            <p:nvPr/>
          </p:nvSpPr>
          <p:spPr bwMode="auto">
            <a:xfrm>
              <a:off x="3364798"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7" name="Rectangle 176">
              <a:extLst>
                <a:ext uri="{FF2B5EF4-FFF2-40B4-BE49-F238E27FC236}">
                  <a16:creationId xmlns:a16="http://schemas.microsoft.com/office/drawing/2014/main" id="{1ED2B57A-8299-4302-AC8F-62DC4E4925DE}"/>
                </a:ext>
              </a:extLst>
            </p:cNvPr>
            <p:cNvSpPr/>
            <p:nvPr/>
          </p:nvSpPr>
          <p:spPr bwMode="auto">
            <a:xfrm>
              <a:off x="3968585"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9" name="Rectangle 178">
              <a:extLst>
                <a:ext uri="{FF2B5EF4-FFF2-40B4-BE49-F238E27FC236}">
                  <a16:creationId xmlns:a16="http://schemas.microsoft.com/office/drawing/2014/main" id="{453BE61B-3648-4CA6-ACC9-9F37A2D6D604}"/>
                </a:ext>
              </a:extLst>
            </p:cNvPr>
            <p:cNvSpPr/>
            <p:nvPr/>
          </p:nvSpPr>
          <p:spPr bwMode="auto">
            <a:xfrm>
              <a:off x="3777367" y="3020291"/>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80" name="Cylinder 590">
              <a:extLst>
                <a:ext uri="{FF2B5EF4-FFF2-40B4-BE49-F238E27FC236}">
                  <a16:creationId xmlns:a16="http://schemas.microsoft.com/office/drawing/2014/main" id="{DA454E18-FC30-45FC-9B5D-2747C1D4681F}"/>
                </a:ext>
              </a:extLst>
            </p:cNvPr>
            <p:cNvSpPr/>
            <p:nvPr/>
          </p:nvSpPr>
          <p:spPr bwMode="auto">
            <a:xfrm>
              <a:off x="5335724" y="3170126"/>
              <a:ext cx="2391318" cy="3141626"/>
            </a:xfrm>
            <a:prstGeom prst="can">
              <a:avLst>
                <a:gd name="adj" fmla="val 39530"/>
              </a:avLst>
            </a:prstGeom>
            <a:solidFill>
              <a:schemeClr val="bg1"/>
            </a:solid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sp>
        <p:nvSpPr>
          <p:cNvPr id="11" name="TextBox 10">
            <a:extLst>
              <a:ext uri="{FF2B5EF4-FFF2-40B4-BE49-F238E27FC236}">
                <a16:creationId xmlns:a16="http://schemas.microsoft.com/office/drawing/2014/main" id="{949023DE-2731-4F78-AC2E-0DDF7085F71C}"/>
              </a:ext>
            </a:extLst>
          </p:cNvPr>
          <p:cNvSpPr txBox="1"/>
          <p:nvPr/>
        </p:nvSpPr>
        <p:spPr>
          <a:xfrm>
            <a:off x="2776727" y="1330025"/>
            <a:ext cx="17335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Calibri Light" panose="020F0302020204030204"/>
                <a:ea typeface="+mn-ea"/>
                <a:cs typeface="+mn-cs"/>
              </a:rPr>
              <a:t>Azure Databricks</a:t>
            </a:r>
          </a:p>
        </p:txBody>
      </p:sp>
      <p:sp>
        <p:nvSpPr>
          <p:cNvPr id="185" name="Freeform 4">
            <a:extLst>
              <a:ext uri="{FF2B5EF4-FFF2-40B4-BE49-F238E27FC236}">
                <a16:creationId xmlns:a16="http://schemas.microsoft.com/office/drawing/2014/main" id="{555740EF-E494-4066-B033-B42E7DBE76E8}"/>
              </a:ext>
            </a:extLst>
          </p:cNvPr>
          <p:cNvSpPr>
            <a:spLocks noChangeArrowheads="1"/>
          </p:cNvSpPr>
          <p:nvPr/>
        </p:nvSpPr>
        <p:spPr bwMode="auto">
          <a:xfrm>
            <a:off x="396205" y="1062446"/>
            <a:ext cx="11408940" cy="5085805"/>
          </a:xfrm>
          <a:prstGeom prst="rect">
            <a:avLst/>
          </a:prstGeom>
          <a:noFill/>
          <a:ln w="12700" cap="flat">
            <a:solidFill>
              <a:schemeClr val="accent1"/>
            </a:solidFill>
            <a:prstDash val="sysDash"/>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 name="TextBox 12">
            <a:extLst>
              <a:ext uri="{FF2B5EF4-FFF2-40B4-BE49-F238E27FC236}">
                <a16:creationId xmlns:a16="http://schemas.microsoft.com/office/drawing/2014/main" id="{1AB9D3D5-FE04-431D-B831-604D8382741D}"/>
              </a:ext>
            </a:extLst>
          </p:cNvPr>
          <p:cNvSpPr txBox="1"/>
          <p:nvPr/>
        </p:nvSpPr>
        <p:spPr>
          <a:xfrm>
            <a:off x="888884" y="6286039"/>
            <a:ext cx="20951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Calibri Light" panose="020F0302020204030204"/>
                <a:ea typeface="+mn-ea"/>
                <a:cs typeface="+mn-cs"/>
              </a:rPr>
              <a:t>Enhance Productivity</a:t>
            </a:r>
          </a:p>
        </p:txBody>
      </p:sp>
      <p:sp>
        <p:nvSpPr>
          <p:cNvPr id="181" name="Rectangle 180">
            <a:extLst>
              <a:ext uri="{FF2B5EF4-FFF2-40B4-BE49-F238E27FC236}">
                <a16:creationId xmlns:a16="http://schemas.microsoft.com/office/drawing/2014/main" id="{A26CDD1E-54A7-47B3-8CE8-9571A3F1FE4F}"/>
              </a:ext>
            </a:extLst>
          </p:cNvPr>
          <p:cNvSpPr/>
          <p:nvPr/>
        </p:nvSpPr>
        <p:spPr>
          <a:xfrm>
            <a:off x="2905610" y="3138102"/>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0078D6"/>
                </a:solidFill>
                <a:effectLst/>
                <a:uLnTx/>
                <a:uFillTx/>
                <a:latin typeface="Segoe UI" charset="0"/>
                <a:ea typeface="Segoe UI" charset="0"/>
                <a:cs typeface="Segoe UI" charset="0"/>
              </a:rPr>
              <a:t>Deploy Production Jobs &amp; Workflows </a:t>
            </a:r>
          </a:p>
        </p:txBody>
      </p:sp>
      <p:sp>
        <p:nvSpPr>
          <p:cNvPr id="182" name="Rectangle 181">
            <a:extLst>
              <a:ext uri="{FF2B5EF4-FFF2-40B4-BE49-F238E27FC236}">
                <a16:creationId xmlns:a16="http://schemas.microsoft.com/office/drawing/2014/main" id="{97B581DE-181E-4145-9FAF-9BB9503DD781}"/>
              </a:ext>
            </a:extLst>
          </p:cNvPr>
          <p:cNvSpPr/>
          <p:nvPr/>
        </p:nvSpPr>
        <p:spPr>
          <a:xfrm>
            <a:off x="4691276" y="549212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APACHE SPARK</a:t>
            </a:r>
          </a:p>
        </p:txBody>
      </p:sp>
      <p:sp>
        <p:nvSpPr>
          <p:cNvPr id="178" name="Rectangle 177">
            <a:extLst>
              <a:ext uri="{FF2B5EF4-FFF2-40B4-BE49-F238E27FC236}">
                <a16:creationId xmlns:a16="http://schemas.microsoft.com/office/drawing/2014/main" id="{783E5D5E-5D12-4CAC-AB79-D3B04C94F35C}"/>
              </a:ext>
            </a:extLst>
          </p:cNvPr>
          <p:cNvSpPr/>
          <p:nvPr/>
        </p:nvSpPr>
        <p:spPr>
          <a:xfrm>
            <a:off x="2961569" y="4163007"/>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505050"/>
                </a:solidFill>
                <a:latin typeface="Segoe UI Semibold" charset="0"/>
                <a:ea typeface="Segoe UI Semibold" charset="0"/>
                <a:cs typeface="Segoe UI Semibold" charset="0"/>
              </a:rPr>
              <a:t>MULTI-STAGE PIPELINES</a:t>
            </a:r>
            <a:endPar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endParaRPr>
          </a:p>
        </p:txBody>
      </p:sp>
      <p:sp>
        <p:nvSpPr>
          <p:cNvPr id="189" name="Rectangle 188">
            <a:extLst>
              <a:ext uri="{FF2B5EF4-FFF2-40B4-BE49-F238E27FC236}">
                <a16:creationId xmlns:a16="http://schemas.microsoft.com/office/drawing/2014/main" id="{483AD615-61FF-4EE1-804B-D9DEC8C23CF7}"/>
              </a:ext>
            </a:extLst>
          </p:cNvPr>
          <p:cNvSpPr/>
          <p:nvPr/>
        </p:nvSpPr>
        <p:spPr>
          <a:xfrm>
            <a:off x="3179446" y="2629547"/>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ENGINEER</a:t>
            </a:r>
          </a:p>
        </p:txBody>
      </p:sp>
      <p:grpSp>
        <p:nvGrpSpPr>
          <p:cNvPr id="190" name="Group 189">
            <a:extLst>
              <a:ext uri="{FF2B5EF4-FFF2-40B4-BE49-F238E27FC236}">
                <a16:creationId xmlns:a16="http://schemas.microsoft.com/office/drawing/2014/main" id="{F862E818-0B14-4D57-891F-E80EAB9EB6ED}"/>
              </a:ext>
            </a:extLst>
          </p:cNvPr>
          <p:cNvGrpSpPr/>
          <p:nvPr/>
        </p:nvGrpSpPr>
        <p:grpSpPr>
          <a:xfrm>
            <a:off x="3575726" y="2228197"/>
            <a:ext cx="509188" cy="399948"/>
            <a:chOff x="8339328" y="268334"/>
            <a:chExt cx="780544" cy="613088"/>
          </a:xfrm>
        </p:grpSpPr>
        <p:sp>
          <p:nvSpPr>
            <p:cNvPr id="191" name="Freeform 17">
              <a:extLst>
                <a:ext uri="{FF2B5EF4-FFF2-40B4-BE49-F238E27FC236}">
                  <a16:creationId xmlns:a16="http://schemas.microsoft.com/office/drawing/2014/main" id="{0A8BE349-F75B-4DA5-91B4-2A6FEDCC3717}"/>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accent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2" name="Freeform 5">
              <a:extLst>
                <a:ext uri="{FF2B5EF4-FFF2-40B4-BE49-F238E27FC236}">
                  <a16:creationId xmlns:a16="http://schemas.microsoft.com/office/drawing/2014/main" id="{42708161-D58A-4D4C-A577-8696733DBA21}"/>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193" name="Group 192">
            <a:extLst>
              <a:ext uri="{FF2B5EF4-FFF2-40B4-BE49-F238E27FC236}">
                <a16:creationId xmlns:a16="http://schemas.microsoft.com/office/drawing/2014/main" id="{BFECA14A-8C14-4349-A313-1AE53C55353B}"/>
              </a:ext>
            </a:extLst>
          </p:cNvPr>
          <p:cNvGrpSpPr/>
          <p:nvPr/>
        </p:nvGrpSpPr>
        <p:grpSpPr>
          <a:xfrm>
            <a:off x="5707879" y="2284173"/>
            <a:ext cx="502920" cy="361358"/>
            <a:chOff x="10268712" y="1254226"/>
            <a:chExt cx="804672" cy="578172"/>
          </a:xfrm>
        </p:grpSpPr>
        <p:grpSp>
          <p:nvGrpSpPr>
            <p:cNvPr id="194" name="Group 11">
              <a:extLst>
                <a:ext uri="{FF2B5EF4-FFF2-40B4-BE49-F238E27FC236}">
                  <a16:creationId xmlns:a16="http://schemas.microsoft.com/office/drawing/2014/main" id="{9974C1ED-FF66-4DB2-8D24-60E91230381D}"/>
                </a:ext>
              </a:extLst>
            </p:cNvPr>
            <p:cNvGrpSpPr>
              <a:grpSpLocks noChangeAspect="1"/>
            </p:cNvGrpSpPr>
            <p:nvPr/>
          </p:nvGrpSpPr>
          <p:grpSpPr bwMode="auto">
            <a:xfrm>
              <a:off x="10607090" y="1257647"/>
              <a:ext cx="466294" cy="507929"/>
              <a:chOff x="3861" y="4291602"/>
              <a:chExt cx="112" cy="244433"/>
            </a:xfrm>
          </p:grpSpPr>
          <p:sp>
            <p:nvSpPr>
              <p:cNvPr id="196" name="Freeform 12">
                <a:extLst>
                  <a:ext uri="{FF2B5EF4-FFF2-40B4-BE49-F238E27FC236}">
                    <a16:creationId xmlns:a16="http://schemas.microsoft.com/office/drawing/2014/main" id="{14E7BF12-5327-408A-A695-4E11198D50D7}"/>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7" name="Line 13">
                <a:extLst>
                  <a:ext uri="{FF2B5EF4-FFF2-40B4-BE49-F238E27FC236}">
                    <a16:creationId xmlns:a16="http://schemas.microsoft.com/office/drawing/2014/main" id="{BA83800C-8600-4A26-AC84-AB5E3F7559EE}"/>
                  </a:ext>
                </a:extLst>
              </p:cNvPr>
              <p:cNvSpPr>
                <a:spLocks noChangeShapeType="1"/>
              </p:cNvSpPr>
              <p:nvPr/>
            </p:nvSpPr>
            <p:spPr bwMode="auto">
              <a:xfrm>
                <a:off x="3872" y="4469918"/>
                <a:ext cx="90"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8" name="Line 14">
                <a:extLst>
                  <a:ext uri="{FF2B5EF4-FFF2-40B4-BE49-F238E27FC236}">
                    <a16:creationId xmlns:a16="http://schemas.microsoft.com/office/drawing/2014/main" id="{3B1A8ED1-DC16-4B90-B5E0-B5427DE14503}"/>
                  </a:ext>
                </a:extLst>
              </p:cNvPr>
              <p:cNvSpPr>
                <a:spLocks noChangeShapeType="1"/>
              </p:cNvSpPr>
              <p:nvPr/>
            </p:nvSpPr>
            <p:spPr bwMode="auto">
              <a:xfrm>
                <a:off x="3923" y="4335680"/>
                <a:ext cx="16"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9" name="Line 15">
                <a:extLst>
                  <a:ext uri="{FF2B5EF4-FFF2-40B4-BE49-F238E27FC236}">
                    <a16:creationId xmlns:a16="http://schemas.microsoft.com/office/drawing/2014/main" id="{9C7CA43B-C9E6-40BA-B5B3-41644AEF2681}"/>
                  </a:ext>
                </a:extLst>
              </p:cNvPr>
              <p:cNvSpPr>
                <a:spLocks noChangeShapeType="1"/>
              </p:cNvSpPr>
              <p:nvPr/>
            </p:nvSpPr>
            <p:spPr bwMode="auto">
              <a:xfrm>
                <a:off x="3923" y="4379758"/>
                <a:ext cx="16"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0" name="Line 16">
                <a:extLst>
                  <a:ext uri="{FF2B5EF4-FFF2-40B4-BE49-F238E27FC236}">
                    <a16:creationId xmlns:a16="http://schemas.microsoft.com/office/drawing/2014/main" id="{9E45A68A-C242-4E6C-A2A0-335993C2628D}"/>
                  </a:ext>
                </a:extLst>
              </p:cNvPr>
              <p:cNvSpPr>
                <a:spLocks noChangeShapeType="1"/>
              </p:cNvSpPr>
              <p:nvPr/>
            </p:nvSpPr>
            <p:spPr bwMode="auto">
              <a:xfrm>
                <a:off x="3923" y="4425840"/>
                <a:ext cx="28"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1" name="Line 17">
                <a:extLst>
                  <a:ext uri="{FF2B5EF4-FFF2-40B4-BE49-F238E27FC236}">
                    <a16:creationId xmlns:a16="http://schemas.microsoft.com/office/drawing/2014/main" id="{12261218-B93E-42BF-A6C4-7569B7707BDD}"/>
                  </a:ext>
                </a:extLst>
              </p:cNvPr>
              <p:cNvSpPr>
                <a:spLocks noChangeShapeType="1"/>
              </p:cNvSpPr>
              <p:nvPr/>
            </p:nvSpPr>
            <p:spPr bwMode="auto">
              <a:xfrm>
                <a:off x="3883" y="4291602"/>
                <a:ext cx="68"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195" name="Freeform 5">
              <a:extLst>
                <a:ext uri="{FF2B5EF4-FFF2-40B4-BE49-F238E27FC236}">
                  <a16:creationId xmlns:a16="http://schemas.microsoft.com/office/drawing/2014/main" id="{56F84BC6-29A5-47B4-B63A-E67E8F47062A}"/>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02" name="Group 201">
            <a:extLst>
              <a:ext uri="{FF2B5EF4-FFF2-40B4-BE49-F238E27FC236}">
                <a16:creationId xmlns:a16="http://schemas.microsoft.com/office/drawing/2014/main" id="{88070708-B166-4833-A63F-B5E80BBF26D9}"/>
              </a:ext>
            </a:extLst>
          </p:cNvPr>
          <p:cNvGrpSpPr/>
          <p:nvPr/>
        </p:nvGrpSpPr>
        <p:grpSpPr>
          <a:xfrm>
            <a:off x="7978217" y="2234285"/>
            <a:ext cx="554668" cy="377171"/>
            <a:chOff x="9151662" y="1184065"/>
            <a:chExt cx="554668" cy="377171"/>
          </a:xfrm>
        </p:grpSpPr>
        <p:grpSp>
          <p:nvGrpSpPr>
            <p:cNvPr id="219" name="Group 4">
              <a:extLst>
                <a:ext uri="{FF2B5EF4-FFF2-40B4-BE49-F238E27FC236}">
                  <a16:creationId xmlns:a16="http://schemas.microsoft.com/office/drawing/2014/main" id="{C6D220A9-E158-4B4F-B262-1CFF925F7AF1}"/>
                </a:ext>
              </a:extLst>
            </p:cNvPr>
            <p:cNvGrpSpPr>
              <a:grpSpLocks noChangeAspect="1"/>
            </p:cNvGrpSpPr>
            <p:nvPr/>
          </p:nvGrpSpPr>
          <p:grpSpPr bwMode="auto">
            <a:xfrm>
              <a:off x="9396633" y="1190427"/>
              <a:ext cx="309697" cy="302323"/>
              <a:chOff x="1759" y="236"/>
              <a:chExt cx="252" cy="246"/>
            </a:xfrm>
            <a:noFill/>
          </p:grpSpPr>
          <p:sp>
            <p:nvSpPr>
              <p:cNvPr id="221" name="Freeform 5">
                <a:extLst>
                  <a:ext uri="{FF2B5EF4-FFF2-40B4-BE49-F238E27FC236}">
                    <a16:creationId xmlns:a16="http://schemas.microsoft.com/office/drawing/2014/main" id="{087426E8-22CB-4740-8EA2-7E79F76FED92}"/>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2" name="Rectangle 6">
                <a:extLst>
                  <a:ext uri="{FF2B5EF4-FFF2-40B4-BE49-F238E27FC236}">
                    <a16:creationId xmlns:a16="http://schemas.microsoft.com/office/drawing/2014/main" id="{C41AE70E-CCC5-4012-87EE-D78D46E468B8}"/>
                  </a:ext>
                </a:extLst>
              </p:cNvPr>
              <p:cNvSpPr>
                <a:spLocks noChangeArrowheads="1"/>
              </p:cNvSpPr>
              <p:nvPr/>
            </p:nvSpPr>
            <p:spPr bwMode="auto">
              <a:xfrm>
                <a:off x="1799" y="376"/>
                <a:ext cx="32" cy="106"/>
              </a:xfrm>
              <a:prstGeom prst="rect">
                <a:avLst/>
              </a:pr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3" name="Rectangle 7">
                <a:extLst>
                  <a:ext uri="{FF2B5EF4-FFF2-40B4-BE49-F238E27FC236}">
                    <a16:creationId xmlns:a16="http://schemas.microsoft.com/office/drawing/2014/main" id="{3BB82065-89DA-4276-83E9-345666DEC11A}"/>
                  </a:ext>
                </a:extLst>
              </p:cNvPr>
              <p:cNvSpPr>
                <a:spLocks noChangeArrowheads="1"/>
              </p:cNvSpPr>
              <p:nvPr/>
            </p:nvSpPr>
            <p:spPr bwMode="auto">
              <a:xfrm>
                <a:off x="1862" y="283"/>
                <a:ext cx="33" cy="199"/>
              </a:xfrm>
              <a:prstGeom prst="rect">
                <a:avLst/>
              </a:pr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4" name="Rectangle 8">
                <a:extLst>
                  <a:ext uri="{FF2B5EF4-FFF2-40B4-BE49-F238E27FC236}">
                    <a16:creationId xmlns:a16="http://schemas.microsoft.com/office/drawing/2014/main" id="{C81E81EE-105D-4A76-A964-A547F2F69C90}"/>
                  </a:ext>
                </a:extLst>
              </p:cNvPr>
              <p:cNvSpPr>
                <a:spLocks noChangeArrowheads="1"/>
              </p:cNvSpPr>
              <p:nvPr/>
            </p:nvSpPr>
            <p:spPr bwMode="auto">
              <a:xfrm>
                <a:off x="1926" y="324"/>
                <a:ext cx="33" cy="158"/>
              </a:xfrm>
              <a:prstGeom prst="rect">
                <a:avLst/>
              </a:pr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20" name="Freeform 5">
              <a:extLst>
                <a:ext uri="{FF2B5EF4-FFF2-40B4-BE49-F238E27FC236}">
                  <a16:creationId xmlns:a16="http://schemas.microsoft.com/office/drawing/2014/main" id="{DD5803B4-9800-4E61-A1AE-C7BC7EDE78F5}"/>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14" name="Straight Arrow Connector 13">
            <a:extLst>
              <a:ext uri="{FF2B5EF4-FFF2-40B4-BE49-F238E27FC236}">
                <a16:creationId xmlns:a16="http://schemas.microsoft.com/office/drawing/2014/main" id="{888E672A-5D82-40BB-B9DF-4DAC97A83188}"/>
              </a:ext>
            </a:extLst>
          </p:cNvPr>
          <p:cNvCxnSpPr/>
          <p:nvPr/>
        </p:nvCxnSpPr>
        <p:spPr>
          <a:xfrm>
            <a:off x="4414474" y="2722218"/>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BABC0979-C8F7-492A-B7B9-7B350C64251B}"/>
              </a:ext>
            </a:extLst>
          </p:cNvPr>
          <p:cNvCxnSpPr/>
          <p:nvPr/>
        </p:nvCxnSpPr>
        <p:spPr>
          <a:xfrm>
            <a:off x="6598874" y="2731867"/>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230">
            <a:extLst>
              <a:ext uri="{FF2B5EF4-FFF2-40B4-BE49-F238E27FC236}">
                <a16:creationId xmlns:a16="http://schemas.microsoft.com/office/drawing/2014/main" id="{FE17A071-A113-4A99-AB11-8ADD8F1B3802}"/>
              </a:ext>
            </a:extLst>
          </p:cNvPr>
          <p:cNvSpPr/>
          <p:nvPr/>
        </p:nvSpPr>
        <p:spPr>
          <a:xfrm>
            <a:off x="5085319" y="4150054"/>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JOB SCHEDULER</a:t>
            </a:r>
          </a:p>
        </p:txBody>
      </p:sp>
      <p:sp>
        <p:nvSpPr>
          <p:cNvPr id="232" name="Rectangle 231">
            <a:extLst>
              <a:ext uri="{FF2B5EF4-FFF2-40B4-BE49-F238E27FC236}">
                <a16:creationId xmlns:a16="http://schemas.microsoft.com/office/drawing/2014/main" id="{81BBA7CE-5D2B-496C-B4FF-7FF4711BD31C}"/>
              </a:ext>
            </a:extLst>
          </p:cNvPr>
          <p:cNvSpPr/>
          <p:nvPr/>
        </p:nvSpPr>
        <p:spPr>
          <a:xfrm>
            <a:off x="7248132" y="4154828"/>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NOTIFICATION &amp; LOGS</a:t>
            </a:r>
          </a:p>
        </p:txBody>
      </p:sp>
      <p:sp>
        <p:nvSpPr>
          <p:cNvPr id="233" name="Rectangle 232">
            <a:extLst>
              <a:ext uri="{FF2B5EF4-FFF2-40B4-BE49-F238E27FC236}">
                <a16:creationId xmlns:a16="http://schemas.microsoft.com/office/drawing/2014/main" id="{E3C1D40C-21EC-43D2-AC3A-E663BB21D149}"/>
              </a:ext>
            </a:extLst>
          </p:cNvPr>
          <p:cNvSpPr/>
          <p:nvPr/>
        </p:nvSpPr>
        <p:spPr>
          <a:xfrm>
            <a:off x="5385128" y="2642514"/>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SCIENTIST</a:t>
            </a:r>
          </a:p>
        </p:txBody>
      </p:sp>
      <p:sp>
        <p:nvSpPr>
          <p:cNvPr id="234" name="Rectangle 233">
            <a:extLst>
              <a:ext uri="{FF2B5EF4-FFF2-40B4-BE49-F238E27FC236}">
                <a16:creationId xmlns:a16="http://schemas.microsoft.com/office/drawing/2014/main" id="{C09F5361-6499-4020-B354-731B57771C6B}"/>
              </a:ext>
            </a:extLst>
          </p:cNvPr>
          <p:cNvSpPr/>
          <p:nvPr/>
        </p:nvSpPr>
        <p:spPr>
          <a:xfrm>
            <a:off x="7653681" y="2629546"/>
            <a:ext cx="141381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BUSINESS ANALYST</a:t>
            </a:r>
          </a:p>
        </p:txBody>
      </p:sp>
      <p:sp>
        <p:nvSpPr>
          <p:cNvPr id="16" name="Oval 15">
            <a:extLst>
              <a:ext uri="{FF2B5EF4-FFF2-40B4-BE49-F238E27FC236}">
                <a16:creationId xmlns:a16="http://schemas.microsoft.com/office/drawing/2014/main" id="{26B716EB-A1B9-4E4F-BE0E-11CC2D2CAAA8}"/>
              </a:ext>
            </a:extLst>
          </p:cNvPr>
          <p:cNvSpPr/>
          <p:nvPr/>
        </p:nvSpPr>
        <p:spPr>
          <a:xfrm>
            <a:off x="3085844" y="3754267"/>
            <a:ext cx="274431" cy="2744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DC2C3294-024E-46E3-8278-479FA625786C}"/>
              </a:ext>
            </a:extLst>
          </p:cNvPr>
          <p:cNvSpPr/>
          <p:nvPr/>
        </p:nvSpPr>
        <p:spPr>
          <a:xfrm>
            <a:off x="3611561" y="3750864"/>
            <a:ext cx="274431" cy="2744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C10FE34B-412D-4255-97F5-594A012EF537}"/>
              </a:ext>
            </a:extLst>
          </p:cNvPr>
          <p:cNvSpPr/>
          <p:nvPr/>
        </p:nvSpPr>
        <p:spPr>
          <a:xfrm>
            <a:off x="4100490" y="3750863"/>
            <a:ext cx="274431" cy="2744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0857B09A-3F9A-4431-BAD6-F42EE7CA39B9}"/>
              </a:ext>
            </a:extLst>
          </p:cNvPr>
          <p:cNvCxnSpPr>
            <a:cxnSpLocks/>
          </p:cNvCxnSpPr>
          <p:nvPr/>
        </p:nvCxnSpPr>
        <p:spPr>
          <a:xfrm>
            <a:off x="3360275" y="3888078"/>
            <a:ext cx="231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C96F85CD-F47F-4D7C-AE8A-699F856E0492}"/>
              </a:ext>
            </a:extLst>
          </p:cNvPr>
          <p:cNvCxnSpPr>
            <a:cxnSpLocks/>
          </p:cNvCxnSpPr>
          <p:nvPr/>
        </p:nvCxnSpPr>
        <p:spPr>
          <a:xfrm>
            <a:off x="3885992" y="3879463"/>
            <a:ext cx="231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Graphic 22" descr="Clock">
            <a:extLst>
              <a:ext uri="{FF2B5EF4-FFF2-40B4-BE49-F238E27FC236}">
                <a16:creationId xmlns:a16="http://schemas.microsoft.com/office/drawing/2014/main" id="{C56B9A26-1B83-4BC1-9C65-C2695913F2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24899" y="3620535"/>
            <a:ext cx="546696" cy="546696"/>
          </a:xfrm>
          <a:prstGeom prst="rect">
            <a:avLst/>
          </a:prstGeom>
        </p:spPr>
      </p:pic>
      <p:pic>
        <p:nvPicPr>
          <p:cNvPr id="25" name="Graphic 24" descr="Warning">
            <a:extLst>
              <a:ext uri="{FF2B5EF4-FFF2-40B4-BE49-F238E27FC236}">
                <a16:creationId xmlns:a16="http://schemas.microsoft.com/office/drawing/2014/main" id="{5A565B5D-4600-438D-AA6F-3005969C35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18651" y="3659103"/>
            <a:ext cx="493022" cy="493022"/>
          </a:xfrm>
          <a:prstGeom prst="rect">
            <a:avLst/>
          </a:prstGeom>
        </p:spPr>
      </p:pic>
      <p:sp>
        <p:nvSpPr>
          <p:cNvPr id="238" name="TextBox 237">
            <a:extLst>
              <a:ext uri="{FF2B5EF4-FFF2-40B4-BE49-F238E27FC236}">
                <a16:creationId xmlns:a16="http://schemas.microsoft.com/office/drawing/2014/main" id="{10CEAE7D-7680-48CF-964E-5FB8BB311FF1}"/>
              </a:ext>
            </a:extLst>
          </p:cNvPr>
          <p:cNvSpPr txBox="1"/>
          <p:nvPr/>
        </p:nvSpPr>
        <p:spPr>
          <a:xfrm>
            <a:off x="4662593" y="6294008"/>
            <a:ext cx="303916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05050"/>
                </a:solidFill>
                <a:latin typeface="Calibri Light" panose="020F0302020204030204"/>
              </a:rPr>
              <a:t>Build on secure &amp; trusted cloud</a:t>
            </a:r>
            <a:endParaRPr kumimoji="0" lang="en-US" sz="1800" b="1" i="0" u="none" strike="noStrike" kern="1200" cap="none" spc="0" normalizeH="0" baseline="0" noProof="0" dirty="0">
              <a:ln>
                <a:noFill/>
              </a:ln>
              <a:solidFill>
                <a:srgbClr val="505050"/>
              </a:solidFill>
              <a:effectLst/>
              <a:uLnTx/>
              <a:uFillTx/>
              <a:latin typeface="Calibri Light" panose="020F0302020204030204"/>
              <a:ea typeface="+mn-ea"/>
              <a:cs typeface="+mn-cs"/>
            </a:endParaRPr>
          </a:p>
        </p:txBody>
      </p:sp>
      <p:sp>
        <p:nvSpPr>
          <p:cNvPr id="163" name="TextBox 162">
            <a:extLst>
              <a:ext uri="{FF2B5EF4-FFF2-40B4-BE49-F238E27FC236}">
                <a16:creationId xmlns:a16="http://schemas.microsoft.com/office/drawing/2014/main" id="{0DC95295-3153-41CE-A498-01DB75AD0167}"/>
              </a:ext>
            </a:extLst>
          </p:cNvPr>
          <p:cNvSpPr txBox="1"/>
          <p:nvPr/>
        </p:nvSpPr>
        <p:spPr>
          <a:xfrm>
            <a:off x="9133531" y="6296636"/>
            <a:ext cx="19521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05050"/>
                </a:solidFill>
                <a:latin typeface="Calibri Light" panose="020F0302020204030204"/>
              </a:rPr>
              <a:t>Scale without limits</a:t>
            </a:r>
            <a:endParaRPr kumimoji="0" lang="en-US" sz="1800" b="1" i="0" u="none" strike="noStrike" kern="1200" cap="none" spc="0" normalizeH="0" baseline="0" noProof="0" dirty="0">
              <a:ln>
                <a:noFill/>
              </a:ln>
              <a:solidFill>
                <a:srgbClr val="505050"/>
              </a:solidFill>
              <a:effectLst/>
              <a:uLnTx/>
              <a:uFillTx/>
              <a:latin typeface="Calibri Light" panose="020F0302020204030204"/>
              <a:ea typeface="+mn-ea"/>
              <a:cs typeface="+mn-cs"/>
            </a:endParaRPr>
          </a:p>
        </p:txBody>
      </p:sp>
      <p:sp>
        <p:nvSpPr>
          <p:cNvPr id="3" name="Rectangle 2">
            <a:extLst>
              <a:ext uri="{FF2B5EF4-FFF2-40B4-BE49-F238E27FC236}">
                <a16:creationId xmlns:a16="http://schemas.microsoft.com/office/drawing/2014/main" id="{E3E83755-E6EE-4BD9-8BCF-D815709AAA34}"/>
              </a:ext>
            </a:extLst>
          </p:cNvPr>
          <p:cNvSpPr/>
          <p:nvPr/>
        </p:nvSpPr>
        <p:spPr>
          <a:xfrm>
            <a:off x="230201" y="5958108"/>
            <a:ext cx="11784254" cy="215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Brace 3">
            <a:extLst>
              <a:ext uri="{FF2B5EF4-FFF2-40B4-BE49-F238E27FC236}">
                <a16:creationId xmlns:a16="http://schemas.microsoft.com/office/drawing/2014/main" id="{4AD90AEC-EFA0-4579-BB2F-D5E445BD03C3}"/>
              </a:ext>
            </a:extLst>
          </p:cNvPr>
          <p:cNvSpPr/>
          <p:nvPr/>
        </p:nvSpPr>
        <p:spPr>
          <a:xfrm rot="5400000">
            <a:off x="5964855" y="398866"/>
            <a:ext cx="271640" cy="11408939"/>
          </a:xfrm>
          <a:prstGeom prst="rightBrace">
            <a:avLst>
              <a:gd name="adj1" fmla="val 48460"/>
              <a:gd name="adj2" fmla="val 49841"/>
            </a:avLst>
          </a:prstGeom>
          <a:ln>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3" name="Title 1">
            <a:extLst>
              <a:ext uri="{FF2B5EF4-FFF2-40B4-BE49-F238E27FC236}">
                <a16:creationId xmlns:a16="http://schemas.microsoft.com/office/drawing/2014/main" id="{E4B4DC97-3EBB-4DA5-B8DF-1E36FFBF55BB}"/>
              </a:ext>
            </a:extLst>
          </p:cNvPr>
          <p:cNvSpPr txBox="1">
            <a:spLocks/>
          </p:cNvSpPr>
          <p:nvPr/>
        </p:nvSpPr>
        <p:spPr>
          <a:xfrm>
            <a:off x="268080" y="277696"/>
            <a:ext cx="11655840" cy="899665"/>
          </a:xfrm>
          <a:prstGeom prst="rect">
            <a:avLst/>
          </a:prstGeom>
        </p:spPr>
        <p:txBody>
          <a:bodyPr vert="horz" wrap="square" lIns="146304" tIns="91440" rIns="146304" bIns="91440" rtlCol="0" anchor="ctr">
            <a:norm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fontAlgn="base">
              <a:spcAft>
                <a:spcPct val="0"/>
              </a:spcAft>
            </a:pPr>
            <a:r>
              <a:rPr lang="en-US" sz="2400" cap="all" spc="800" dirty="0">
                <a:solidFill>
                  <a:srgbClr val="0078D7"/>
                </a:solidFill>
                <a:latin typeface="Segoe UI Light" charset="0"/>
                <a:cs typeface="Segoe UI Light" charset="0"/>
              </a:rPr>
              <a:t>Azure </a:t>
            </a:r>
            <a:r>
              <a:rPr lang="en-US" sz="2400" cap="all" spc="800" dirty="0" err="1">
                <a:solidFill>
                  <a:srgbClr val="0078D7"/>
                </a:solidFill>
                <a:latin typeface="Segoe UI Light" charset="0"/>
                <a:cs typeface="Segoe UI Light" charset="0"/>
              </a:rPr>
              <a:t>Databricks</a:t>
            </a:r>
            <a:endParaRPr lang="en-US" sz="2400" cap="all" spc="800" dirty="0">
              <a:solidFill>
                <a:srgbClr val="0078D7"/>
              </a:solidFill>
              <a:latin typeface="Segoe UI Light" charset="0"/>
              <a:cs typeface="Segoe UI Light" charset="0"/>
            </a:endParaRPr>
          </a:p>
        </p:txBody>
      </p:sp>
    </p:spTree>
    <p:extLst>
      <p:ext uri="{BB962C8B-B14F-4D97-AF65-F5344CB8AC3E}">
        <p14:creationId xmlns:p14="http://schemas.microsoft.com/office/powerpoint/2010/main" val="76642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General Spark Cluster Architecture</a:t>
            </a:r>
          </a:p>
        </p:txBody>
      </p:sp>
      <p:sp>
        <p:nvSpPr>
          <p:cNvPr id="51" name="TextBox 50"/>
          <p:cNvSpPr txBox="1"/>
          <p:nvPr/>
        </p:nvSpPr>
        <p:spPr>
          <a:xfrm>
            <a:off x="149132" y="2103066"/>
            <a:ext cx="5156248" cy="2923877"/>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‘Driver’ runs the user’s ‘main’ function and executes the various parallel operations on the worker nodes.  </a:t>
            </a:r>
          </a:p>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The results of the operations are collected by the driver</a:t>
            </a:r>
          </a:p>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The worker nodes read and write data from/to Data Sources including HDFS.</a:t>
            </a:r>
          </a:p>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Worker node also cache transformed data in memory as RDDs (Resilient Data Sets).</a:t>
            </a:r>
          </a:p>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655900" y="1105109"/>
            <a:ext cx="6466928" cy="5610516"/>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dirty="0">
                <a:solidFill>
                  <a:srgbClr val="FFFFFF"/>
                </a:solidFill>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902396"/>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b="1" dirty="0">
                  <a:solidFill>
                    <a:srgbClr val="FFFFFF"/>
                  </a:solidFill>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600" dirty="0">
                  <a:solidFill>
                    <a:srgbClr val="FFFFFF"/>
                  </a:solidFill>
                  <a:latin typeface="Segoe UI Semibold" panose="020B0702040204020203" pitchFamily="34" charset="0"/>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400" dirty="0">
                  <a:solidFill>
                    <a:srgbClr val="353535">
                      <a:lumMod val="75000"/>
                      <a:lumOff val="25000"/>
                    </a:srgbClr>
                  </a:solidFill>
                  <a:latin typeface="Segoe UI Semibold" panose="020B0702040204020203" pitchFamily="34" charset="0"/>
                  <a:cs typeface="Segoe UI Semibold" panose="020B0702040204020203" pitchFamily="34" charset="0"/>
                </a:rPr>
                <a:t>Worker Node</a:t>
              </a:r>
            </a:p>
          </p:txBody>
        </p:sp>
        <p:sp>
          <p:nvSpPr>
            <p:cNvPr id="12" name="TextBox 11"/>
            <p:cNvSpPr txBox="1"/>
            <p:nvPr/>
          </p:nvSpPr>
          <p:spPr>
            <a:xfrm>
              <a:off x="2984803" y="3582446"/>
              <a:ext cx="914270" cy="320587"/>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400" dirty="0">
                  <a:solidFill>
                    <a:srgbClr val="353535">
                      <a:lumMod val="75000"/>
                      <a:lumOff val="25000"/>
                    </a:srgbClr>
                  </a:solidFill>
                  <a:latin typeface="Segoe UI Semibold" panose="020B0702040204020203" pitchFamily="34" charset="0"/>
                  <a:cs typeface="Segoe UI Semibold" panose="020B0702040204020203" pitchFamily="34" charset="0"/>
                </a:rPr>
                <a:t>Worker Node</a:t>
              </a:r>
            </a:p>
          </p:txBody>
        </p:sp>
        <p:sp>
          <p:nvSpPr>
            <p:cNvPr id="13" name="TextBox 12"/>
            <p:cNvSpPr txBox="1"/>
            <p:nvPr/>
          </p:nvSpPr>
          <p:spPr>
            <a:xfrm>
              <a:off x="5074868" y="3582446"/>
              <a:ext cx="914270" cy="320587"/>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400" dirty="0">
                  <a:solidFill>
                    <a:srgbClr val="353535">
                      <a:lumMod val="75000"/>
                      <a:lumOff val="25000"/>
                    </a:srgbClr>
                  </a:solidFill>
                  <a:latin typeface="Segoe UI Semibold" panose="020B0702040204020203" pitchFamily="34" charset="0"/>
                  <a:cs typeface="Segoe UI Semibold" panose="020B0702040204020203" pitchFamily="34" charset="0"/>
                </a:rPr>
                <a:t>Worker 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39066"/>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Cache </a:t>
              </a:r>
            </a:p>
          </p:txBody>
        </p:sp>
        <p:sp>
          <p:nvSpPr>
            <p:cNvPr id="33" name="TextBox 32"/>
            <p:cNvSpPr txBox="1"/>
            <p:nvPr/>
          </p:nvSpPr>
          <p:spPr>
            <a:xfrm>
              <a:off x="3120601" y="4096382"/>
              <a:ext cx="753853" cy="294861"/>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b="1" dirty="0">
                <a:solidFill>
                  <a:srgbClr val="FFFFFF"/>
                </a:solidFill>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dirty="0">
                  <a:solidFill>
                    <a:srgbClr val="FFFFFF"/>
                  </a:solidFill>
                  <a:latin typeface="Segoe UI Semibold" panose="020B0702040204020203" pitchFamily="34" charset="0"/>
                  <a:cs typeface="Segoe UI Semibold" panose="020B0702040204020203" pitchFamily="34" charset="0"/>
                </a:rPr>
                <a:t>Driver Program</a:t>
              </a:r>
              <a:br>
                <a:rPr lang="en-US" dirty="0">
                  <a:solidFill>
                    <a:srgbClr val="FFFFFF"/>
                  </a:solidFill>
                  <a:latin typeface="Segoe UI Semibold" panose="020B0702040204020203" pitchFamily="34" charset="0"/>
                  <a:cs typeface="Segoe UI Semibold" panose="020B0702040204020203" pitchFamily="34" charset="0"/>
                </a:rPr>
              </a:br>
              <a:r>
                <a:rPr lang="en-US" sz="1600" dirty="0">
                  <a:solidFill>
                    <a:srgbClr val="FFFFFF"/>
                  </a:solidFill>
                  <a:latin typeface="Segoe UI Semibold" panose="020B0702040204020203" pitchFamily="34" charset="0"/>
                  <a:cs typeface="Segoe UI Semibold" panose="020B0702040204020203" pitchFamily="34" charset="0"/>
                </a:rPr>
                <a:t>SparkContext</a:t>
              </a:r>
            </a:p>
          </p:txBody>
        </p:sp>
      </p:grpSp>
      <p:sp>
        <p:nvSpPr>
          <p:cNvPr id="14" name="Rectangle 13">
            <a:extLst>
              <a:ext uri="{FF2B5EF4-FFF2-40B4-BE49-F238E27FC236}">
                <a16:creationId xmlns:a16="http://schemas.microsoft.com/office/drawing/2014/main" id="{191836AC-AB46-41F8-8759-C89F4A4D1191}"/>
              </a:ext>
            </a:extLst>
          </p:cNvPr>
          <p:cNvSpPr/>
          <p:nvPr/>
        </p:nvSpPr>
        <p:spPr bwMode="auto">
          <a:xfrm>
            <a:off x="5748728" y="1105109"/>
            <a:ext cx="6294140" cy="5610516"/>
          </a:xfrm>
          <a:prstGeom prst="rect">
            <a:avLst/>
          </a:prstGeom>
          <a:no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8572443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58A647-2CD1-4EEC-816B-370EF8CDF8E5}"/>
              </a:ext>
            </a:extLst>
          </p:cNvPr>
          <p:cNvSpPr/>
          <p:nvPr/>
        </p:nvSpPr>
        <p:spPr bwMode="auto">
          <a:xfrm>
            <a:off x="634790" y="3920729"/>
            <a:ext cx="3509544" cy="195863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E6E8110-F096-4C2A-B438-E029CCFFA355}"/>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Secure Collaboration</a:t>
            </a:r>
          </a:p>
        </p:txBody>
      </p:sp>
      <p:sp>
        <p:nvSpPr>
          <p:cNvPr id="3" name="Text Placeholder 2">
            <a:extLst>
              <a:ext uri="{FF2B5EF4-FFF2-40B4-BE49-F238E27FC236}">
                <a16:creationId xmlns:a16="http://schemas.microsoft.com/office/drawing/2014/main" id="{8AD962CB-78D0-402C-8DFA-E2509C42D5CF}"/>
              </a:ext>
            </a:extLst>
          </p:cNvPr>
          <p:cNvSpPr>
            <a:spLocks noGrp="1"/>
          </p:cNvSpPr>
          <p:nvPr>
            <p:ph type="body" sz="quarter" idx="11"/>
          </p:nvPr>
        </p:nvSpPr>
        <p:spPr>
          <a:xfrm>
            <a:off x="267684" y="963482"/>
            <a:ext cx="11655078" cy="461665"/>
          </a:xfrm>
        </p:spPr>
        <p:txBody>
          <a:bodyPr/>
          <a:lstStyle/>
          <a:p>
            <a:pPr algn="ctr"/>
            <a:r>
              <a:rPr lang="en-US" sz="2000" dirty="0"/>
              <a:t>Azure Databricks enables </a:t>
            </a:r>
            <a:r>
              <a:rPr lang="en-US" sz="2000" i="1" dirty="0"/>
              <a:t>secure</a:t>
            </a:r>
            <a:r>
              <a:rPr lang="en-US" sz="2000" dirty="0"/>
              <a:t> collaboration between colleagues</a:t>
            </a:r>
          </a:p>
        </p:txBody>
      </p:sp>
      <p:grpSp>
        <p:nvGrpSpPr>
          <p:cNvPr id="47" name="Group 46">
            <a:extLst>
              <a:ext uri="{FF2B5EF4-FFF2-40B4-BE49-F238E27FC236}">
                <a16:creationId xmlns:a16="http://schemas.microsoft.com/office/drawing/2014/main" id="{DF1BBA20-5E24-4374-B1A3-F4C5B583D64E}"/>
              </a:ext>
            </a:extLst>
          </p:cNvPr>
          <p:cNvGrpSpPr/>
          <p:nvPr/>
        </p:nvGrpSpPr>
        <p:grpSpPr>
          <a:xfrm>
            <a:off x="4621075" y="1413275"/>
            <a:ext cx="6941311" cy="5261811"/>
            <a:chOff x="2789304" y="1413275"/>
            <a:chExt cx="6941311" cy="5261811"/>
          </a:xfrm>
        </p:grpSpPr>
        <p:sp>
          <p:nvSpPr>
            <p:cNvPr id="40" name="Oval 39">
              <a:extLst>
                <a:ext uri="{FF2B5EF4-FFF2-40B4-BE49-F238E27FC236}">
                  <a16:creationId xmlns:a16="http://schemas.microsoft.com/office/drawing/2014/main" id="{E95F5674-1A53-4A77-8E46-363DF4EF1D29}"/>
                </a:ext>
              </a:extLst>
            </p:cNvPr>
            <p:cNvSpPr/>
            <p:nvPr/>
          </p:nvSpPr>
          <p:spPr bwMode="auto">
            <a:xfrm>
              <a:off x="3485995" y="1728636"/>
              <a:ext cx="6062703" cy="4572000"/>
            </a:xfrm>
            <a:prstGeom prst="ellipse">
              <a:avLst/>
            </a:prstGeom>
            <a:noFill/>
            <a:ln>
              <a:solidFill>
                <a:srgbClr val="FF99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4" name="Group 43">
              <a:extLst>
                <a:ext uri="{FF2B5EF4-FFF2-40B4-BE49-F238E27FC236}">
                  <a16:creationId xmlns:a16="http://schemas.microsoft.com/office/drawing/2014/main" id="{0CCF31B0-2260-4F35-9AD2-6316CA92EAEC}"/>
                </a:ext>
              </a:extLst>
            </p:cNvPr>
            <p:cNvGrpSpPr/>
            <p:nvPr/>
          </p:nvGrpSpPr>
          <p:grpSpPr>
            <a:xfrm>
              <a:off x="4628348" y="2671312"/>
              <a:ext cx="3770298" cy="2692143"/>
              <a:chOff x="4628348" y="2671312"/>
              <a:chExt cx="3770298" cy="2692143"/>
            </a:xfrm>
          </p:grpSpPr>
          <p:sp>
            <p:nvSpPr>
              <p:cNvPr id="25" name="Rectangle: Rounded Corners 24">
                <a:extLst>
                  <a:ext uri="{FF2B5EF4-FFF2-40B4-BE49-F238E27FC236}">
                    <a16:creationId xmlns:a16="http://schemas.microsoft.com/office/drawing/2014/main" id="{3A72EAD7-D72E-4F94-A689-20ABE2D59643}"/>
                  </a:ext>
                </a:extLst>
              </p:cNvPr>
              <p:cNvSpPr/>
              <p:nvPr/>
            </p:nvSpPr>
            <p:spPr bwMode="auto">
              <a:xfrm>
                <a:off x="4628348" y="2671312"/>
                <a:ext cx="3770298" cy="2692143"/>
              </a:xfrm>
              <a:prstGeom prst="round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98886DD3-EF63-4A5A-B8E2-514FBAD1F926}"/>
                  </a:ext>
                </a:extLst>
              </p:cNvPr>
              <p:cNvGrpSpPr/>
              <p:nvPr/>
            </p:nvGrpSpPr>
            <p:grpSpPr>
              <a:xfrm>
                <a:off x="4670355" y="2796560"/>
                <a:ext cx="3686284" cy="2441647"/>
                <a:chOff x="4100189" y="2433993"/>
                <a:chExt cx="3686284" cy="2441647"/>
              </a:xfrm>
            </p:grpSpPr>
            <p:grpSp>
              <p:nvGrpSpPr>
                <p:cNvPr id="21" name="Group 20">
                  <a:extLst>
                    <a:ext uri="{FF2B5EF4-FFF2-40B4-BE49-F238E27FC236}">
                      <a16:creationId xmlns:a16="http://schemas.microsoft.com/office/drawing/2014/main" id="{8FA1D7D7-B277-4E33-87A3-C4A926E7CA31}"/>
                    </a:ext>
                  </a:extLst>
                </p:cNvPr>
                <p:cNvGrpSpPr/>
                <p:nvPr/>
              </p:nvGrpSpPr>
              <p:grpSpPr>
                <a:xfrm>
                  <a:off x="5126145" y="2994125"/>
                  <a:ext cx="1662546" cy="1335541"/>
                  <a:chOff x="5015237" y="2994125"/>
                  <a:chExt cx="1662546" cy="1335541"/>
                </a:xfrm>
              </p:grpSpPr>
              <p:sp>
                <p:nvSpPr>
                  <p:cNvPr id="19" name="Rectangle 18">
                    <a:extLst>
                      <a:ext uri="{FF2B5EF4-FFF2-40B4-BE49-F238E27FC236}">
                        <a16:creationId xmlns:a16="http://schemas.microsoft.com/office/drawing/2014/main" id="{1F4C0278-0C1B-4F16-800E-0227A8EE1D0D}"/>
                      </a:ext>
                    </a:extLst>
                  </p:cNvPr>
                  <p:cNvSpPr/>
                  <p:nvPr/>
                </p:nvSpPr>
                <p:spPr bwMode="auto">
                  <a:xfrm>
                    <a:off x="5015237" y="2994125"/>
                    <a:ext cx="1662546" cy="13355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a:extLst>
                      <a:ext uri="{FF2B5EF4-FFF2-40B4-BE49-F238E27FC236}">
                        <a16:creationId xmlns:a16="http://schemas.microsoft.com/office/drawing/2014/main" id="{95C4BDE8-C307-4379-B9AF-A7F584E561BC}"/>
                      </a:ext>
                    </a:extLst>
                  </p:cNvPr>
                  <p:cNvGrpSpPr/>
                  <p:nvPr/>
                </p:nvGrpSpPr>
                <p:grpSpPr>
                  <a:xfrm>
                    <a:off x="5244930" y="3161573"/>
                    <a:ext cx="1169214" cy="1026790"/>
                    <a:chOff x="5244930" y="3161573"/>
                    <a:chExt cx="1169214" cy="1026790"/>
                  </a:xfrm>
                </p:grpSpPr>
                <p:pic>
                  <p:nvPicPr>
                    <p:cNvPr id="15" name="Picture 14">
                      <a:extLst>
                        <a:ext uri="{FF2B5EF4-FFF2-40B4-BE49-F238E27FC236}">
                          <a16:creationId xmlns:a16="http://schemas.microsoft.com/office/drawing/2014/main" id="{397C70BA-8296-4890-8C35-712F8B8DABD1}"/>
                        </a:ext>
                      </a:extLst>
                    </p:cNvPr>
                    <p:cNvPicPr>
                      <a:picLocks noChangeAspect="1"/>
                    </p:cNvPicPr>
                    <p:nvPr/>
                  </p:nvPicPr>
                  <p:blipFill>
                    <a:blip r:embed="rId3"/>
                    <a:stretch>
                      <a:fillRect/>
                    </a:stretch>
                  </p:blipFill>
                  <p:spPr>
                    <a:xfrm>
                      <a:off x="5873122" y="3173982"/>
                      <a:ext cx="541022" cy="457200"/>
                    </a:xfrm>
                    <a:prstGeom prst="rect">
                      <a:avLst/>
                    </a:prstGeom>
                  </p:spPr>
                </p:pic>
                <p:pic>
                  <p:nvPicPr>
                    <p:cNvPr id="16" name="Picture 15">
                      <a:extLst>
                        <a:ext uri="{FF2B5EF4-FFF2-40B4-BE49-F238E27FC236}">
                          <a16:creationId xmlns:a16="http://schemas.microsoft.com/office/drawing/2014/main" id="{7C0D60A3-BB0F-489E-8A3E-CC97E8BEB4CD}"/>
                        </a:ext>
                      </a:extLst>
                    </p:cNvPr>
                    <p:cNvPicPr>
                      <a:picLocks noChangeAspect="1"/>
                    </p:cNvPicPr>
                    <p:nvPr/>
                  </p:nvPicPr>
                  <p:blipFill>
                    <a:blip r:embed="rId4"/>
                    <a:stretch>
                      <a:fillRect/>
                    </a:stretch>
                  </p:blipFill>
                  <p:spPr>
                    <a:xfrm>
                      <a:off x="5252613" y="3731163"/>
                      <a:ext cx="538846" cy="457200"/>
                    </a:xfrm>
                    <a:prstGeom prst="rect">
                      <a:avLst/>
                    </a:prstGeom>
                  </p:spPr>
                </p:pic>
                <p:pic>
                  <p:nvPicPr>
                    <p:cNvPr id="17" name="Picture 16">
                      <a:extLst>
                        <a:ext uri="{FF2B5EF4-FFF2-40B4-BE49-F238E27FC236}">
                          <a16:creationId xmlns:a16="http://schemas.microsoft.com/office/drawing/2014/main" id="{6408E209-7C89-4063-8BCA-83148F09ADE7}"/>
                        </a:ext>
                      </a:extLst>
                    </p:cNvPr>
                    <p:cNvPicPr>
                      <a:picLocks noChangeAspect="1"/>
                    </p:cNvPicPr>
                    <p:nvPr/>
                  </p:nvPicPr>
                  <p:blipFill>
                    <a:blip r:embed="rId5"/>
                    <a:stretch>
                      <a:fillRect/>
                    </a:stretch>
                  </p:blipFill>
                  <p:spPr>
                    <a:xfrm>
                      <a:off x="5890508" y="3723481"/>
                      <a:ext cx="515390" cy="457200"/>
                    </a:xfrm>
                    <a:prstGeom prst="rect">
                      <a:avLst/>
                    </a:prstGeom>
                  </p:spPr>
                </p:pic>
                <p:pic>
                  <p:nvPicPr>
                    <p:cNvPr id="18" name="Picture 17">
                      <a:extLst>
                        <a:ext uri="{FF2B5EF4-FFF2-40B4-BE49-F238E27FC236}">
                          <a16:creationId xmlns:a16="http://schemas.microsoft.com/office/drawing/2014/main" id="{AE606624-C851-4E9B-8A03-1A1B253C04E7}"/>
                        </a:ext>
                      </a:extLst>
                    </p:cNvPr>
                    <p:cNvPicPr>
                      <a:picLocks noChangeAspect="1"/>
                    </p:cNvPicPr>
                    <p:nvPr/>
                  </p:nvPicPr>
                  <p:blipFill>
                    <a:blip r:embed="rId6"/>
                    <a:stretch>
                      <a:fillRect/>
                    </a:stretch>
                  </p:blipFill>
                  <p:spPr>
                    <a:xfrm>
                      <a:off x="5244930" y="3161573"/>
                      <a:ext cx="541022" cy="457200"/>
                    </a:xfrm>
                    <a:prstGeom prst="rect">
                      <a:avLst/>
                    </a:prstGeom>
                  </p:spPr>
                </p:pic>
              </p:grpSp>
            </p:grpSp>
            <p:sp>
              <p:nvSpPr>
                <p:cNvPr id="22" name="TextBox 21">
                  <a:extLst>
                    <a:ext uri="{FF2B5EF4-FFF2-40B4-BE49-F238E27FC236}">
                      <a16:creationId xmlns:a16="http://schemas.microsoft.com/office/drawing/2014/main" id="{46EB93D4-59E6-4047-A3F8-EC993AA69A17}"/>
                    </a:ext>
                  </a:extLst>
                </p:cNvPr>
                <p:cNvSpPr txBox="1"/>
                <p:nvPr/>
              </p:nvSpPr>
              <p:spPr>
                <a:xfrm>
                  <a:off x="4448884" y="2433993"/>
                  <a:ext cx="2988895"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chemeClr val="bg1"/>
                      </a:solidFill>
                      <a:latin typeface="Segoe UI Semibold" panose="020B0702040204020203" pitchFamily="34" charset="0"/>
                      <a:cs typeface="Segoe UI Semibold" panose="020B0702040204020203" pitchFamily="34" charset="0"/>
                    </a:rPr>
                    <a:t>Fine Grained Permissions</a:t>
                  </a:r>
                </a:p>
              </p:txBody>
            </p:sp>
            <p:sp>
              <p:nvSpPr>
                <p:cNvPr id="23" name="TextBox 22">
                  <a:extLst>
                    <a:ext uri="{FF2B5EF4-FFF2-40B4-BE49-F238E27FC236}">
                      <a16:creationId xmlns:a16="http://schemas.microsoft.com/office/drawing/2014/main" id="{3F9F65E9-BEBB-4566-A48E-D20EE611C33C}"/>
                    </a:ext>
                  </a:extLst>
                </p:cNvPr>
                <p:cNvSpPr txBox="1"/>
                <p:nvPr/>
              </p:nvSpPr>
              <p:spPr>
                <a:xfrm>
                  <a:off x="4100189" y="4330875"/>
                  <a:ext cx="368628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bg1"/>
                      </a:solidFill>
                      <a:latin typeface="Segoe UI Semibold" panose="020B0702040204020203" pitchFamily="34" charset="0"/>
                      <a:cs typeface="Segoe UI Semibold" panose="020B0702040204020203" pitchFamily="34" charset="0"/>
                    </a:rPr>
                    <a:t>AAD-based User Authentication</a:t>
                  </a:r>
                </a:p>
              </p:txBody>
            </p:sp>
          </p:grpSp>
        </p:grpSp>
        <p:pic>
          <p:nvPicPr>
            <p:cNvPr id="34" name="Picture 33">
              <a:extLst>
                <a:ext uri="{FF2B5EF4-FFF2-40B4-BE49-F238E27FC236}">
                  <a16:creationId xmlns:a16="http://schemas.microsoft.com/office/drawing/2014/main" id="{344BA768-8C48-401B-B115-0E05647CA8CF}"/>
                </a:ext>
              </a:extLst>
            </p:cNvPr>
            <p:cNvPicPr>
              <a:picLocks noChangeAspect="1"/>
            </p:cNvPicPr>
            <p:nvPr/>
          </p:nvPicPr>
          <p:blipFill>
            <a:blip r:embed="rId7"/>
            <a:stretch>
              <a:fillRect/>
            </a:stretch>
          </p:blipFill>
          <p:spPr>
            <a:xfrm>
              <a:off x="8782592" y="3513276"/>
              <a:ext cx="948023" cy="1008215"/>
            </a:xfrm>
            <a:prstGeom prst="rect">
              <a:avLst/>
            </a:prstGeom>
          </p:spPr>
        </p:pic>
        <p:pic>
          <p:nvPicPr>
            <p:cNvPr id="36" name="Picture 35">
              <a:extLst>
                <a:ext uri="{FF2B5EF4-FFF2-40B4-BE49-F238E27FC236}">
                  <a16:creationId xmlns:a16="http://schemas.microsoft.com/office/drawing/2014/main" id="{547044DF-B5BB-4713-998C-2B1B798BE306}"/>
                </a:ext>
              </a:extLst>
            </p:cNvPr>
            <p:cNvPicPr>
              <a:picLocks noChangeAspect="1"/>
            </p:cNvPicPr>
            <p:nvPr/>
          </p:nvPicPr>
          <p:blipFill>
            <a:blip r:embed="rId8"/>
            <a:stretch>
              <a:fillRect/>
            </a:stretch>
          </p:blipFill>
          <p:spPr>
            <a:xfrm>
              <a:off x="6134861" y="1413275"/>
              <a:ext cx="757272" cy="899665"/>
            </a:xfrm>
            <a:prstGeom prst="rect">
              <a:avLst/>
            </a:prstGeom>
          </p:spPr>
        </p:pic>
        <p:pic>
          <p:nvPicPr>
            <p:cNvPr id="45" name="Picture 44">
              <a:extLst>
                <a:ext uri="{FF2B5EF4-FFF2-40B4-BE49-F238E27FC236}">
                  <a16:creationId xmlns:a16="http://schemas.microsoft.com/office/drawing/2014/main" id="{E902D547-B6FF-490D-B613-DA51404326C4}"/>
                </a:ext>
              </a:extLst>
            </p:cNvPr>
            <p:cNvPicPr>
              <a:picLocks noChangeAspect="1"/>
            </p:cNvPicPr>
            <p:nvPr/>
          </p:nvPicPr>
          <p:blipFill>
            <a:blip r:embed="rId8"/>
            <a:stretch>
              <a:fillRect/>
            </a:stretch>
          </p:blipFill>
          <p:spPr>
            <a:xfrm>
              <a:off x="6134861" y="5775421"/>
              <a:ext cx="757272" cy="899665"/>
            </a:xfrm>
            <a:prstGeom prst="rect">
              <a:avLst/>
            </a:prstGeom>
            <a:solidFill>
              <a:srgbClr val="FF9999"/>
            </a:solidFill>
          </p:spPr>
        </p:pic>
        <p:grpSp>
          <p:nvGrpSpPr>
            <p:cNvPr id="43" name="Group 42">
              <a:extLst>
                <a:ext uri="{FF2B5EF4-FFF2-40B4-BE49-F238E27FC236}">
                  <a16:creationId xmlns:a16="http://schemas.microsoft.com/office/drawing/2014/main" id="{670FCFF9-3ED4-48C8-BC43-A960D892EB4C}"/>
                </a:ext>
              </a:extLst>
            </p:cNvPr>
            <p:cNvGrpSpPr/>
            <p:nvPr/>
          </p:nvGrpSpPr>
          <p:grpSpPr>
            <a:xfrm>
              <a:off x="2789304" y="3513276"/>
              <a:ext cx="1152663" cy="1008215"/>
              <a:chOff x="2789304" y="3531828"/>
              <a:chExt cx="1152663" cy="1008215"/>
            </a:xfrm>
          </p:grpSpPr>
          <p:pic>
            <p:nvPicPr>
              <p:cNvPr id="35" name="Picture 34">
                <a:extLst>
                  <a:ext uri="{FF2B5EF4-FFF2-40B4-BE49-F238E27FC236}">
                    <a16:creationId xmlns:a16="http://schemas.microsoft.com/office/drawing/2014/main" id="{86A569C7-58C7-4439-9340-DD7B29D10AC9}"/>
                  </a:ext>
                </a:extLst>
              </p:cNvPr>
              <p:cNvPicPr>
                <a:picLocks noChangeAspect="1"/>
              </p:cNvPicPr>
              <p:nvPr/>
            </p:nvPicPr>
            <p:blipFill>
              <a:blip r:embed="rId9"/>
              <a:stretch>
                <a:fillRect/>
              </a:stretch>
            </p:blipFill>
            <p:spPr>
              <a:xfrm>
                <a:off x="2861139" y="3531828"/>
                <a:ext cx="943861" cy="1008215"/>
              </a:xfrm>
              <a:prstGeom prst="rect">
                <a:avLst/>
              </a:prstGeom>
            </p:spPr>
          </p:pic>
          <p:sp>
            <p:nvSpPr>
              <p:cNvPr id="42" name="Rectangle 41">
                <a:extLst>
                  <a:ext uri="{FF2B5EF4-FFF2-40B4-BE49-F238E27FC236}">
                    <a16:creationId xmlns:a16="http://schemas.microsoft.com/office/drawing/2014/main" id="{884BD719-B44A-4837-8371-D5E46FCB19B5}"/>
                  </a:ext>
                </a:extLst>
              </p:cNvPr>
              <p:cNvSpPr/>
              <p:nvPr/>
            </p:nvSpPr>
            <p:spPr bwMode="auto">
              <a:xfrm>
                <a:off x="2789304" y="3896158"/>
                <a:ext cx="284309" cy="21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FFE91B33-C749-40CF-B470-D6BC1651999B}"/>
                  </a:ext>
                </a:extLst>
              </p:cNvPr>
              <p:cNvSpPr/>
              <p:nvPr/>
            </p:nvSpPr>
            <p:spPr bwMode="auto">
              <a:xfrm>
                <a:off x="3657658" y="3939280"/>
                <a:ext cx="284309" cy="21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46" name="Arrow: Chevron 45">
              <a:extLst>
                <a:ext uri="{FF2B5EF4-FFF2-40B4-BE49-F238E27FC236}">
                  <a16:creationId xmlns:a16="http://schemas.microsoft.com/office/drawing/2014/main" id="{F6783A98-2B87-4D2F-BD06-A8EAAD135DB3}"/>
                </a:ext>
              </a:extLst>
            </p:cNvPr>
            <p:cNvSpPr/>
            <p:nvPr/>
          </p:nvSpPr>
          <p:spPr bwMode="auto">
            <a:xfrm rot="1886891">
              <a:off x="8298756" y="2135431"/>
              <a:ext cx="199779" cy="215153"/>
            </a:xfrm>
            <a:prstGeom prst="chevron">
              <a:avLst/>
            </a:prstGeom>
            <a:solidFill>
              <a:srgbClr val="FF99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2" name="Arrow: Chevron 51">
              <a:extLst>
                <a:ext uri="{FF2B5EF4-FFF2-40B4-BE49-F238E27FC236}">
                  <a16:creationId xmlns:a16="http://schemas.microsoft.com/office/drawing/2014/main" id="{BCA78612-7543-4251-8CBF-6CA7FABB65BA}"/>
                </a:ext>
              </a:extLst>
            </p:cNvPr>
            <p:cNvSpPr/>
            <p:nvPr/>
          </p:nvSpPr>
          <p:spPr bwMode="auto">
            <a:xfrm rot="8546935">
              <a:off x="8475234" y="5587349"/>
              <a:ext cx="199779" cy="215153"/>
            </a:xfrm>
            <a:prstGeom prst="chevron">
              <a:avLst/>
            </a:prstGeom>
            <a:solidFill>
              <a:srgbClr val="FF99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3" name="Arrow: Chevron 52">
              <a:extLst>
                <a:ext uri="{FF2B5EF4-FFF2-40B4-BE49-F238E27FC236}">
                  <a16:creationId xmlns:a16="http://schemas.microsoft.com/office/drawing/2014/main" id="{18582197-8019-40DC-AA6B-4E73BBCB85C9}"/>
                </a:ext>
              </a:extLst>
            </p:cNvPr>
            <p:cNvSpPr/>
            <p:nvPr/>
          </p:nvSpPr>
          <p:spPr bwMode="auto">
            <a:xfrm rot="13300066">
              <a:off x="4270787" y="5521077"/>
              <a:ext cx="199779" cy="215153"/>
            </a:xfrm>
            <a:prstGeom prst="chevron">
              <a:avLst/>
            </a:prstGeom>
            <a:solidFill>
              <a:srgbClr val="FF99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4" name="Arrow: Chevron 53">
              <a:extLst>
                <a:ext uri="{FF2B5EF4-FFF2-40B4-BE49-F238E27FC236}">
                  <a16:creationId xmlns:a16="http://schemas.microsoft.com/office/drawing/2014/main" id="{BF06AEDC-6265-40E0-9787-A505BF5E1612}"/>
                </a:ext>
              </a:extLst>
            </p:cNvPr>
            <p:cNvSpPr/>
            <p:nvPr/>
          </p:nvSpPr>
          <p:spPr bwMode="auto">
            <a:xfrm rot="19481389">
              <a:off x="4384766" y="2216111"/>
              <a:ext cx="199779" cy="215153"/>
            </a:xfrm>
            <a:prstGeom prst="chevron">
              <a:avLst/>
            </a:prstGeom>
            <a:solidFill>
              <a:srgbClr val="FF99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56" name="Rectangle 55">
            <a:extLst>
              <a:ext uri="{FF2B5EF4-FFF2-40B4-BE49-F238E27FC236}">
                <a16:creationId xmlns:a16="http://schemas.microsoft.com/office/drawing/2014/main" id="{65634607-7310-4FE5-BC47-ED2EAB15B339}"/>
              </a:ext>
            </a:extLst>
          </p:cNvPr>
          <p:cNvSpPr/>
          <p:nvPr/>
        </p:nvSpPr>
        <p:spPr>
          <a:xfrm>
            <a:off x="520237" y="1980251"/>
            <a:ext cx="3552262" cy="3939540"/>
          </a:xfrm>
          <a:prstGeom prst="rect">
            <a:avLst/>
          </a:prstGeom>
        </p:spPr>
        <p:txBody>
          <a:bodyPr wrap="square" anchor="ctr">
            <a:spAutoFit/>
          </a:bodyPr>
          <a:lstStyle/>
          <a:p>
            <a:pPr marL="177800" lvl="1" indent="-177800" defTabSz="914367">
              <a:lnSpc>
                <a:spcPts val="2100"/>
              </a:lnSpc>
              <a:spcBef>
                <a:spcPts val="576"/>
              </a:spcBef>
              <a:spcAft>
                <a:spcPts val="600"/>
              </a:spcAft>
              <a:buClr>
                <a:schemeClr val="accent1"/>
              </a:buClr>
              <a:buFont typeface="Arial" panose="020B0604020202020204" pitchFamily="34" charset="0"/>
              <a:buChar char="•"/>
              <a:tabLst>
                <a:tab pos="632806" algn="l"/>
              </a:tabLst>
            </a:pPr>
            <a:r>
              <a:rPr lang="en-US" sz="1600" kern="0" dirty="0">
                <a:solidFill>
                  <a:schemeClr val="accent5">
                    <a:lumMod val="75000"/>
                  </a:schemeClr>
                </a:solidFill>
                <a:latin typeface="Segoe UI" panose="020B0502040204020203" pitchFamily="34" charset="0"/>
                <a:cs typeface="Segoe UI" panose="020B0502040204020203" pitchFamily="34" charset="0"/>
              </a:rPr>
              <a:t>With Azure Databricks colleagues can </a:t>
            </a:r>
            <a:r>
              <a:rPr lang="en-US" sz="1600" i="1" kern="0" dirty="0">
                <a:solidFill>
                  <a:schemeClr val="accent5">
                    <a:lumMod val="75000"/>
                  </a:schemeClr>
                </a:solidFill>
                <a:latin typeface="Segoe UI" panose="020B0502040204020203" pitchFamily="34" charset="0"/>
                <a:cs typeface="Segoe UI" panose="020B0502040204020203" pitchFamily="34" charset="0"/>
              </a:rPr>
              <a:t>securely share </a:t>
            </a:r>
            <a:r>
              <a:rPr lang="en-US" sz="1600" kern="0" dirty="0">
                <a:solidFill>
                  <a:schemeClr val="accent5">
                    <a:lumMod val="75000"/>
                  </a:schemeClr>
                </a:solidFill>
                <a:latin typeface="Segoe UI" panose="020B0502040204020203" pitchFamily="34" charset="0"/>
                <a:cs typeface="Segoe UI" panose="020B0502040204020203" pitchFamily="34" charset="0"/>
              </a:rPr>
              <a:t>key artifacts such as Clusters, Notebooks, Jobs and Workspaces</a:t>
            </a:r>
          </a:p>
          <a:p>
            <a:pPr marL="177800" lvl="1" indent="-177800" defTabSz="914367">
              <a:lnSpc>
                <a:spcPts val="2100"/>
              </a:lnSpc>
              <a:spcBef>
                <a:spcPts val="576"/>
              </a:spcBef>
              <a:spcAft>
                <a:spcPts val="600"/>
              </a:spcAft>
              <a:buClr>
                <a:schemeClr val="accent1"/>
              </a:buClr>
              <a:buFont typeface="Arial" panose="020B0604020202020204" pitchFamily="34" charset="0"/>
              <a:buChar char="•"/>
              <a:tabLst>
                <a:tab pos="632806" algn="l"/>
              </a:tabLst>
            </a:pPr>
            <a:r>
              <a:rPr lang="en-US" sz="1600" kern="0" dirty="0">
                <a:solidFill>
                  <a:schemeClr val="accent5">
                    <a:lumMod val="75000"/>
                  </a:schemeClr>
                </a:solidFill>
                <a:latin typeface="Segoe UI" panose="020B0502040204020203" pitchFamily="34" charset="0"/>
                <a:cs typeface="Segoe UI" panose="020B0502040204020203" pitchFamily="34" charset="0"/>
              </a:rPr>
              <a:t>Secure collaboration is enabled through a combination of:</a:t>
            </a:r>
          </a:p>
          <a:p>
            <a:pPr marL="187960" lvl="2" defTabSz="914367">
              <a:lnSpc>
                <a:spcPts val="2100"/>
              </a:lnSpc>
              <a:spcBef>
                <a:spcPts val="576"/>
              </a:spcBef>
              <a:spcAft>
                <a:spcPts val="600"/>
              </a:spcAft>
              <a:buClr>
                <a:schemeClr val="accent1"/>
              </a:buClr>
              <a:tabLst>
                <a:tab pos="632806" algn="l"/>
              </a:tabLst>
            </a:pPr>
            <a:r>
              <a:rPr lang="en-US" sz="1400" kern="0" dirty="0">
                <a:solidFill>
                  <a:schemeClr val="bg2">
                    <a:lumMod val="25000"/>
                  </a:schemeClr>
                </a:solidFill>
                <a:latin typeface="Segoe UI Semibold" panose="020B0702040204020203" pitchFamily="34" charset="0"/>
                <a:cs typeface="Segoe UI Semibold" panose="020B0702040204020203" pitchFamily="34" charset="0"/>
              </a:rPr>
              <a:t>Fi</a:t>
            </a:r>
            <a:r>
              <a:rPr lang="en-US" sz="1400" b="1" kern="0" dirty="0">
                <a:solidFill>
                  <a:schemeClr val="bg2">
                    <a:lumMod val="25000"/>
                  </a:schemeClr>
                </a:solidFill>
                <a:latin typeface="Segoe UI Semibold" panose="020B0702040204020203" pitchFamily="34" charset="0"/>
                <a:cs typeface="Segoe UI Semibold" panose="020B0702040204020203" pitchFamily="34" charset="0"/>
              </a:rPr>
              <a:t>ne grained permissions</a:t>
            </a:r>
            <a:r>
              <a:rPr lang="en-US" sz="1400" b="1" kern="0" dirty="0">
                <a:solidFill>
                  <a:schemeClr val="bg2">
                    <a:lumMod val="25000"/>
                  </a:schemeClr>
                </a:solidFill>
                <a:latin typeface="Segoe UI" panose="020B0502040204020203" pitchFamily="34" charset="0"/>
                <a:cs typeface="Segoe UI" panose="020B0502040204020203" pitchFamily="34" charset="0"/>
              </a:rPr>
              <a:t>: </a:t>
            </a:r>
            <a:r>
              <a:rPr lang="en-US" sz="1400" kern="0" dirty="0">
                <a:solidFill>
                  <a:schemeClr val="bg2">
                    <a:lumMod val="25000"/>
                  </a:schemeClr>
                </a:solidFill>
                <a:latin typeface="Segoe UI" panose="020B0502040204020203" pitchFamily="34" charset="0"/>
                <a:cs typeface="Segoe UI" panose="020B0502040204020203" pitchFamily="34" charset="0"/>
              </a:rPr>
              <a:t>Defines who can do what on which artifacts (access control)</a:t>
            </a:r>
          </a:p>
          <a:p>
            <a:pPr marL="187960" lvl="2" defTabSz="914367">
              <a:lnSpc>
                <a:spcPts val="2100"/>
              </a:lnSpc>
              <a:spcBef>
                <a:spcPts val="576"/>
              </a:spcBef>
              <a:spcAft>
                <a:spcPts val="600"/>
              </a:spcAft>
              <a:buClr>
                <a:schemeClr val="accent1"/>
              </a:buClr>
              <a:tabLst>
                <a:tab pos="632806" algn="l"/>
              </a:tabLst>
            </a:pPr>
            <a:endParaRPr lang="en-US" sz="1400" kern="0" dirty="0">
              <a:solidFill>
                <a:schemeClr val="bg2">
                  <a:lumMod val="25000"/>
                </a:schemeClr>
              </a:solidFill>
              <a:latin typeface="Segoe UI" panose="020B0502040204020203" pitchFamily="34" charset="0"/>
              <a:cs typeface="Segoe UI" panose="020B0502040204020203" pitchFamily="34" charset="0"/>
            </a:endParaRPr>
          </a:p>
          <a:p>
            <a:pPr marL="187960" lvl="2" defTabSz="914367">
              <a:lnSpc>
                <a:spcPts val="2100"/>
              </a:lnSpc>
              <a:spcBef>
                <a:spcPts val="576"/>
              </a:spcBef>
              <a:spcAft>
                <a:spcPts val="600"/>
              </a:spcAft>
              <a:buClr>
                <a:schemeClr val="accent1"/>
              </a:buClr>
              <a:tabLst>
                <a:tab pos="632806" algn="l"/>
              </a:tabLst>
            </a:pPr>
            <a:r>
              <a:rPr lang="en-US" sz="1400" kern="0" dirty="0">
                <a:solidFill>
                  <a:schemeClr val="bg2">
                    <a:lumMod val="25000"/>
                  </a:schemeClr>
                </a:solidFill>
                <a:latin typeface="Segoe UI Semibold" panose="020B0702040204020203" pitchFamily="34" charset="0"/>
                <a:cs typeface="Segoe UI Semibold" panose="020B0702040204020203" pitchFamily="34" charset="0"/>
              </a:rPr>
              <a:t>AAD-based authentication: </a:t>
            </a:r>
            <a:r>
              <a:rPr lang="en-US" sz="1400" kern="0" dirty="0">
                <a:solidFill>
                  <a:schemeClr val="bg2">
                    <a:lumMod val="25000"/>
                  </a:schemeClr>
                </a:solidFill>
                <a:latin typeface="Segoe UI" panose="020B0502040204020203" pitchFamily="34" charset="0"/>
                <a:cs typeface="Segoe UI" panose="020B0502040204020203" pitchFamily="34" charset="0"/>
              </a:rPr>
              <a:t>Ensures that users are actually who they claim to be</a:t>
            </a:r>
            <a:r>
              <a:rPr lang="en-US" sz="1600" kern="0" dirty="0">
                <a:solidFill>
                  <a:schemeClr val="bg2">
                    <a:lumMod val="25000"/>
                  </a:schemeClr>
                </a:solidFill>
                <a:latin typeface="Segoe UI" panose="020B0502040204020203" pitchFamily="34" charset="0"/>
                <a:cs typeface="Segoe UI" panose="020B0502040204020203" pitchFamily="34" charset="0"/>
              </a:rPr>
              <a:t> </a:t>
            </a:r>
          </a:p>
        </p:txBody>
      </p:sp>
      <p:sp>
        <p:nvSpPr>
          <p:cNvPr id="49" name="Plus Sign 48">
            <a:extLst>
              <a:ext uri="{FF2B5EF4-FFF2-40B4-BE49-F238E27FC236}">
                <a16:creationId xmlns:a16="http://schemas.microsoft.com/office/drawing/2014/main" id="{C3BC439C-D772-4D8C-B5C6-6E0009444255}"/>
              </a:ext>
            </a:extLst>
          </p:cNvPr>
          <p:cNvSpPr/>
          <p:nvPr/>
        </p:nvSpPr>
        <p:spPr bwMode="auto">
          <a:xfrm>
            <a:off x="2192363" y="4775099"/>
            <a:ext cx="500160" cy="461665"/>
          </a:xfrm>
          <a:prstGeom prst="mathPlus">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248675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9D3E0-0A89-44B9-8539-7D5552F87359}"/>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Azure Databricks Integration with AAD</a:t>
            </a:r>
          </a:p>
        </p:txBody>
      </p:sp>
      <p:sp>
        <p:nvSpPr>
          <p:cNvPr id="4" name="Text Placeholder 3">
            <a:extLst>
              <a:ext uri="{FF2B5EF4-FFF2-40B4-BE49-F238E27FC236}">
                <a16:creationId xmlns:a16="http://schemas.microsoft.com/office/drawing/2014/main" id="{928A4AB7-3D12-43E6-B7E8-6BAADAF781EA}"/>
              </a:ext>
            </a:extLst>
          </p:cNvPr>
          <p:cNvSpPr>
            <a:spLocks noGrp="1"/>
          </p:cNvSpPr>
          <p:nvPr>
            <p:ph type="body" sz="quarter" idx="11"/>
          </p:nvPr>
        </p:nvSpPr>
        <p:spPr>
          <a:xfrm>
            <a:off x="267684" y="963482"/>
            <a:ext cx="11655078" cy="461665"/>
          </a:xfrm>
        </p:spPr>
        <p:txBody>
          <a:bodyPr/>
          <a:lstStyle/>
          <a:p>
            <a:pPr algn="ctr"/>
            <a:r>
              <a:rPr lang="en-US" sz="2000" dirty="0"/>
              <a:t>Azure Databricks is integrated with AAD—so Azure Databricks users are just regular AAD users</a:t>
            </a:r>
          </a:p>
        </p:txBody>
      </p:sp>
      <p:sp>
        <p:nvSpPr>
          <p:cNvPr id="5" name="Text Placeholder 7">
            <a:extLst>
              <a:ext uri="{FF2B5EF4-FFF2-40B4-BE49-F238E27FC236}">
                <a16:creationId xmlns:a16="http://schemas.microsoft.com/office/drawing/2014/main" id="{47A5A1FA-DD1C-46B5-B3CE-EBF8F0167F00}"/>
              </a:ext>
            </a:extLst>
          </p:cNvPr>
          <p:cNvSpPr txBox="1">
            <a:spLocks/>
          </p:cNvSpPr>
          <p:nvPr/>
        </p:nvSpPr>
        <p:spPr>
          <a:xfrm>
            <a:off x="284410" y="1930751"/>
            <a:ext cx="4502959" cy="3874354"/>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1" indent="-285750" defTabSz="914367" fontAlgn="base">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accent5">
                    <a:lumMod val="75000"/>
                  </a:schemeClr>
                </a:solidFill>
                <a:latin typeface="Segoe UI Semilight" panose="020B0402040204020203" pitchFamily="34" charset="0"/>
                <a:cs typeface="Segoe UI Semilight" panose="020B0402040204020203" pitchFamily="34" charset="0"/>
              </a:rPr>
              <a:t>There is no need to define users—and their access control—separately in Databricks.</a:t>
            </a:r>
          </a:p>
          <a:p>
            <a:pPr marL="285750" lvl="1" indent="-285750" defTabSz="914367" fontAlgn="base">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accent5">
                    <a:lumMod val="75000"/>
                  </a:schemeClr>
                </a:solidFill>
                <a:latin typeface="Segoe UI Semilight" panose="020B0402040204020203" pitchFamily="34" charset="0"/>
                <a:cs typeface="Segoe UI Semilight" panose="020B0402040204020203" pitchFamily="34" charset="0"/>
              </a:rPr>
              <a:t>AAD users can be used directly in Azure Databricks for all user-based access control (Clusters, Jobs, Notebooks etc.).</a:t>
            </a:r>
          </a:p>
          <a:p>
            <a:pPr marL="285750" lvl="1" indent="-285750" defTabSz="914367" fontAlgn="base">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accent5">
                    <a:lumMod val="75000"/>
                  </a:schemeClr>
                </a:solidFill>
                <a:latin typeface="Segoe UI Semilight" panose="020B0402040204020203" pitchFamily="34" charset="0"/>
                <a:cs typeface="Segoe UI Semilight" panose="020B0402040204020203" pitchFamily="34" charset="0"/>
              </a:rPr>
              <a:t>Databricks has delegated user authentication to AAD enabling single-sign on (SSO) and unified authentication.</a:t>
            </a:r>
          </a:p>
          <a:p>
            <a:pPr marL="285750" lvl="1" indent="-285750" defTabSz="914367" fontAlgn="base">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i="1" kern="0" dirty="0">
                <a:solidFill>
                  <a:schemeClr val="accent5">
                    <a:lumMod val="75000"/>
                  </a:schemeClr>
                </a:solidFill>
                <a:latin typeface="Segoe UI Semilight" panose="020B0402040204020203" pitchFamily="34" charset="0"/>
                <a:cs typeface="Segoe UI Semilight" panose="020B0402040204020203" pitchFamily="34" charset="0"/>
              </a:rPr>
              <a:t>Notebooks, and their outputs, are stored in the Databricks account</a:t>
            </a:r>
            <a:r>
              <a:rPr lang="en-US" sz="1600" kern="0" dirty="0">
                <a:solidFill>
                  <a:schemeClr val="accent5">
                    <a:lumMod val="75000"/>
                  </a:schemeClr>
                </a:solidFill>
                <a:latin typeface="Segoe UI Semilight" panose="020B0402040204020203" pitchFamily="34" charset="0"/>
                <a:cs typeface="Segoe UI Semilight" panose="020B0402040204020203" pitchFamily="34" charset="0"/>
              </a:rPr>
              <a:t>. However, AAD-based access-control ensures that only authorized users can access them.  </a:t>
            </a:r>
          </a:p>
        </p:txBody>
      </p:sp>
      <p:sp>
        <p:nvSpPr>
          <p:cNvPr id="6" name="Rectangle 5">
            <a:extLst>
              <a:ext uri="{FF2B5EF4-FFF2-40B4-BE49-F238E27FC236}">
                <a16:creationId xmlns:a16="http://schemas.microsoft.com/office/drawing/2014/main" id="{EE85643D-B9D4-4FC1-8666-AB68C93AB894}"/>
              </a:ext>
            </a:extLst>
          </p:cNvPr>
          <p:cNvSpPr/>
          <p:nvPr/>
        </p:nvSpPr>
        <p:spPr bwMode="auto">
          <a:xfrm>
            <a:off x="5389185" y="2199093"/>
            <a:ext cx="5145308" cy="3370433"/>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438C447A-CD2F-479E-9FFE-7692A3898C51}"/>
              </a:ext>
            </a:extLst>
          </p:cNvPr>
          <p:cNvPicPr>
            <a:picLocks noChangeAspect="1"/>
          </p:cNvPicPr>
          <p:nvPr/>
        </p:nvPicPr>
        <p:blipFill>
          <a:blip r:embed="rId3"/>
          <a:stretch>
            <a:fillRect/>
          </a:stretch>
        </p:blipFill>
        <p:spPr>
          <a:xfrm>
            <a:off x="8645237" y="3429000"/>
            <a:ext cx="892649" cy="853943"/>
          </a:xfrm>
          <a:prstGeom prst="rect">
            <a:avLst/>
          </a:prstGeom>
        </p:spPr>
      </p:pic>
      <p:grpSp>
        <p:nvGrpSpPr>
          <p:cNvPr id="23" name="Group 22">
            <a:extLst>
              <a:ext uri="{FF2B5EF4-FFF2-40B4-BE49-F238E27FC236}">
                <a16:creationId xmlns:a16="http://schemas.microsoft.com/office/drawing/2014/main" id="{F15F25E2-7DCA-4A18-B19C-7BD7C02978E1}"/>
              </a:ext>
            </a:extLst>
          </p:cNvPr>
          <p:cNvGrpSpPr/>
          <p:nvPr/>
        </p:nvGrpSpPr>
        <p:grpSpPr>
          <a:xfrm>
            <a:off x="5561971" y="3098380"/>
            <a:ext cx="2471147" cy="1579418"/>
            <a:chOff x="5561971" y="3098380"/>
            <a:chExt cx="2471147" cy="1579418"/>
          </a:xfrm>
          <a:solidFill>
            <a:srgbClr val="FF6600"/>
          </a:solidFill>
        </p:grpSpPr>
        <p:sp>
          <p:nvSpPr>
            <p:cNvPr id="7" name="Rectangle 6">
              <a:extLst>
                <a:ext uri="{FF2B5EF4-FFF2-40B4-BE49-F238E27FC236}">
                  <a16:creationId xmlns:a16="http://schemas.microsoft.com/office/drawing/2014/main" id="{97968030-AB76-488E-9BF3-68E07A9C2884}"/>
                </a:ext>
              </a:extLst>
            </p:cNvPr>
            <p:cNvSpPr/>
            <p:nvPr/>
          </p:nvSpPr>
          <p:spPr bwMode="auto">
            <a:xfrm>
              <a:off x="5561971" y="3098380"/>
              <a:ext cx="2471147" cy="157941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8FBDB495-E91F-4092-9CF1-DEED7D0CC44B}"/>
                </a:ext>
              </a:extLst>
            </p:cNvPr>
            <p:cNvSpPr txBox="1"/>
            <p:nvPr/>
          </p:nvSpPr>
          <p:spPr>
            <a:xfrm>
              <a:off x="6929792" y="3444739"/>
              <a:ext cx="967299" cy="822960"/>
            </a:xfrm>
            <a:prstGeom prst="rect">
              <a:avLst/>
            </a:prstGeom>
            <a:solidFill>
              <a:srgbClr val="002060"/>
            </a:solidFill>
          </p:spPr>
          <p:txBody>
            <a:bodyPr wrap="square" lIns="182880" tIns="146304" rIns="182880" bIns="146304" rtlCol="0" anchor="ctr">
              <a:spAutoFit/>
            </a:bodyPr>
            <a:lstStyle/>
            <a:p>
              <a:pPr algn="ctr">
                <a:lnSpc>
                  <a:spcPct val="90000"/>
                </a:lnSpc>
                <a:spcAft>
                  <a:spcPts val="600"/>
                </a:spcAft>
              </a:pPr>
              <a:r>
                <a:rPr lang="en-US" sz="1100" dirty="0">
                  <a:solidFill>
                    <a:schemeClr val="bg1"/>
                  </a:solidFill>
                </a:rPr>
                <a:t>Access </a:t>
              </a:r>
            </a:p>
            <a:p>
              <a:pPr algn="ctr">
                <a:lnSpc>
                  <a:spcPct val="90000"/>
                </a:lnSpc>
                <a:spcAft>
                  <a:spcPts val="600"/>
                </a:spcAft>
              </a:pPr>
              <a:r>
                <a:rPr lang="en-US" sz="1100" dirty="0">
                  <a:solidFill>
                    <a:schemeClr val="bg1"/>
                  </a:solidFill>
                </a:rPr>
                <a:t>Control</a:t>
              </a:r>
            </a:p>
          </p:txBody>
        </p:sp>
        <p:grpSp>
          <p:nvGrpSpPr>
            <p:cNvPr id="21" name="Group 20">
              <a:extLst>
                <a:ext uri="{FF2B5EF4-FFF2-40B4-BE49-F238E27FC236}">
                  <a16:creationId xmlns:a16="http://schemas.microsoft.com/office/drawing/2014/main" id="{B8DB56F1-092F-47AA-AC1E-CCA0B4C88773}"/>
                </a:ext>
              </a:extLst>
            </p:cNvPr>
            <p:cNvGrpSpPr/>
            <p:nvPr/>
          </p:nvGrpSpPr>
          <p:grpSpPr>
            <a:xfrm>
              <a:off x="5697872" y="3412612"/>
              <a:ext cx="941809" cy="845044"/>
              <a:chOff x="5901911" y="3412612"/>
              <a:chExt cx="941809" cy="845044"/>
            </a:xfrm>
            <a:grpFill/>
          </p:grpSpPr>
          <p:pic>
            <p:nvPicPr>
              <p:cNvPr id="12" name="Picture 11">
                <a:extLst>
                  <a:ext uri="{FF2B5EF4-FFF2-40B4-BE49-F238E27FC236}">
                    <a16:creationId xmlns:a16="http://schemas.microsoft.com/office/drawing/2014/main" id="{3CB95386-0A6E-4427-B8C3-E3826A83435C}"/>
                  </a:ext>
                </a:extLst>
              </p:cNvPr>
              <p:cNvPicPr>
                <a:picLocks/>
              </p:cNvPicPr>
              <p:nvPr/>
            </p:nvPicPr>
            <p:blipFill>
              <a:blip r:embed="rId4"/>
              <a:stretch>
                <a:fillRect/>
              </a:stretch>
            </p:blipFill>
            <p:spPr>
              <a:xfrm>
                <a:off x="6386520" y="3412612"/>
                <a:ext cx="457200" cy="411480"/>
              </a:xfrm>
              <a:prstGeom prst="rect">
                <a:avLst/>
              </a:prstGeom>
              <a:grpFill/>
            </p:spPr>
          </p:pic>
          <p:pic>
            <p:nvPicPr>
              <p:cNvPr id="13" name="Picture 12">
                <a:extLst>
                  <a:ext uri="{FF2B5EF4-FFF2-40B4-BE49-F238E27FC236}">
                    <a16:creationId xmlns:a16="http://schemas.microsoft.com/office/drawing/2014/main" id="{70759A2B-9475-412F-B5B2-0772821A56B4}"/>
                  </a:ext>
                </a:extLst>
              </p:cNvPr>
              <p:cNvPicPr>
                <a:picLocks/>
              </p:cNvPicPr>
              <p:nvPr/>
            </p:nvPicPr>
            <p:blipFill>
              <a:blip r:embed="rId5"/>
              <a:stretch>
                <a:fillRect/>
              </a:stretch>
            </p:blipFill>
            <p:spPr>
              <a:xfrm>
                <a:off x="5901911" y="3846176"/>
                <a:ext cx="457200" cy="411480"/>
              </a:xfrm>
              <a:prstGeom prst="rect">
                <a:avLst/>
              </a:prstGeom>
              <a:grpFill/>
            </p:spPr>
          </p:pic>
          <p:pic>
            <p:nvPicPr>
              <p:cNvPr id="14" name="Picture 13">
                <a:extLst>
                  <a:ext uri="{FF2B5EF4-FFF2-40B4-BE49-F238E27FC236}">
                    <a16:creationId xmlns:a16="http://schemas.microsoft.com/office/drawing/2014/main" id="{32F93792-E6EB-4F0E-AAE2-65DF076644B2}"/>
                  </a:ext>
                </a:extLst>
              </p:cNvPr>
              <p:cNvPicPr>
                <a:picLocks/>
              </p:cNvPicPr>
              <p:nvPr/>
            </p:nvPicPr>
            <p:blipFill>
              <a:blip r:embed="rId6"/>
              <a:stretch>
                <a:fillRect/>
              </a:stretch>
            </p:blipFill>
            <p:spPr>
              <a:xfrm>
                <a:off x="6386520" y="3846176"/>
                <a:ext cx="457200" cy="411480"/>
              </a:xfrm>
              <a:prstGeom prst="rect">
                <a:avLst/>
              </a:prstGeom>
              <a:grpFill/>
            </p:spPr>
          </p:pic>
          <p:pic>
            <p:nvPicPr>
              <p:cNvPr id="15" name="Picture 14">
                <a:extLst>
                  <a:ext uri="{FF2B5EF4-FFF2-40B4-BE49-F238E27FC236}">
                    <a16:creationId xmlns:a16="http://schemas.microsoft.com/office/drawing/2014/main" id="{FC333C5D-4562-4503-89B2-974F9CE6A25F}"/>
                  </a:ext>
                </a:extLst>
              </p:cNvPr>
              <p:cNvPicPr>
                <a:picLocks/>
              </p:cNvPicPr>
              <p:nvPr/>
            </p:nvPicPr>
            <p:blipFill>
              <a:blip r:embed="rId7"/>
              <a:stretch>
                <a:fillRect/>
              </a:stretch>
            </p:blipFill>
            <p:spPr>
              <a:xfrm>
                <a:off x="5901911" y="3412612"/>
                <a:ext cx="457200" cy="411480"/>
              </a:xfrm>
              <a:prstGeom prst="rect">
                <a:avLst/>
              </a:prstGeom>
              <a:grpFill/>
            </p:spPr>
          </p:pic>
        </p:grpSp>
      </p:grpSp>
      <p:pic>
        <p:nvPicPr>
          <p:cNvPr id="16" name="Picture 2" descr="https://www.onmsft.com/wp-content/uploads/2017/09/Azure-1050x437.png.pagespeed.ce.UEo5r3u7ZS.png">
            <a:extLst>
              <a:ext uri="{FF2B5EF4-FFF2-40B4-BE49-F238E27FC236}">
                <a16:creationId xmlns:a16="http://schemas.microsoft.com/office/drawing/2014/main" id="{88236C32-4208-4B23-83B2-005E6FC1E88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89031" y="2288034"/>
            <a:ext cx="870567" cy="362373"/>
          </a:xfrm>
          <a:prstGeom prst="rect">
            <a:avLst/>
          </a:prstGeom>
          <a:noFill/>
          <a:extLst>
            <a:ext uri="{909E8E84-426E-40DD-AFC4-6F175D3DCCD1}">
              <a14:hiddenFill xmlns:a14="http://schemas.microsoft.com/office/drawing/2010/main">
                <a:solidFill>
                  <a:srgbClr val="FFFFFF"/>
                </a:solidFill>
              </a14:hiddenFill>
            </a:ext>
          </a:extLst>
        </p:spPr>
      </p:pic>
      <p:pic>
        <p:nvPicPr>
          <p:cNvPr id="17" name="Shape 306" descr="User (computing)">
            <a:extLst>
              <a:ext uri="{FF2B5EF4-FFF2-40B4-BE49-F238E27FC236}">
                <a16:creationId xmlns:a16="http://schemas.microsoft.com/office/drawing/2014/main" id="{78049F77-4A46-4B39-90FB-F53EC1D9CD55}"/>
              </a:ext>
            </a:extLst>
          </p:cNvPr>
          <p:cNvPicPr preferRelativeResize="0"/>
          <p:nvPr/>
        </p:nvPicPr>
        <p:blipFill>
          <a:blip r:embed="rId9">
            <a:alphaModFix/>
          </a:blip>
          <a:stretch>
            <a:fillRect/>
          </a:stretch>
        </p:blipFill>
        <p:spPr>
          <a:xfrm>
            <a:off x="11039474" y="2540557"/>
            <a:ext cx="637465" cy="637465"/>
          </a:xfrm>
          <a:prstGeom prst="rect">
            <a:avLst/>
          </a:prstGeom>
          <a:noFill/>
          <a:ln>
            <a:noFill/>
          </a:ln>
        </p:spPr>
      </p:pic>
      <p:pic>
        <p:nvPicPr>
          <p:cNvPr id="18" name="Shape 306" descr="User (computing)">
            <a:extLst>
              <a:ext uri="{FF2B5EF4-FFF2-40B4-BE49-F238E27FC236}">
                <a16:creationId xmlns:a16="http://schemas.microsoft.com/office/drawing/2014/main" id="{9226B160-1E64-4141-B4FD-459CDE30A83F}"/>
              </a:ext>
            </a:extLst>
          </p:cNvPr>
          <p:cNvPicPr preferRelativeResize="0"/>
          <p:nvPr/>
        </p:nvPicPr>
        <p:blipFill>
          <a:blip r:embed="rId9">
            <a:alphaModFix/>
            <a:duotone>
              <a:prstClr val="black"/>
              <a:schemeClr val="accent3">
                <a:tint val="45000"/>
                <a:satMod val="400000"/>
              </a:schemeClr>
            </a:duotone>
          </a:blip>
          <a:stretch>
            <a:fillRect/>
          </a:stretch>
        </p:blipFill>
        <p:spPr>
          <a:xfrm>
            <a:off x="11093633" y="3513294"/>
            <a:ext cx="637465" cy="637465"/>
          </a:xfrm>
          <a:prstGeom prst="rect">
            <a:avLst/>
          </a:prstGeom>
          <a:noFill/>
          <a:ln>
            <a:noFill/>
          </a:ln>
        </p:spPr>
      </p:pic>
      <p:pic>
        <p:nvPicPr>
          <p:cNvPr id="19" name="Shape 306" descr="User (computing)">
            <a:extLst>
              <a:ext uri="{FF2B5EF4-FFF2-40B4-BE49-F238E27FC236}">
                <a16:creationId xmlns:a16="http://schemas.microsoft.com/office/drawing/2014/main" id="{AA6CA60A-EC7A-4EAA-BA08-EEC5C81580CE}"/>
              </a:ext>
            </a:extLst>
          </p:cNvPr>
          <p:cNvPicPr preferRelativeResize="0"/>
          <p:nvPr/>
        </p:nvPicPr>
        <p:blipFill>
          <a:blip r:embed="rId9">
            <a:alphaModFix/>
            <a:duotone>
              <a:prstClr val="black"/>
              <a:schemeClr val="accent2">
                <a:tint val="45000"/>
                <a:satMod val="400000"/>
              </a:schemeClr>
            </a:duotone>
          </a:blip>
          <a:stretch>
            <a:fillRect/>
          </a:stretch>
        </p:blipFill>
        <p:spPr>
          <a:xfrm>
            <a:off x="11093633" y="4569086"/>
            <a:ext cx="637465" cy="637465"/>
          </a:xfrm>
          <a:prstGeom prst="rect">
            <a:avLst/>
          </a:prstGeom>
          <a:noFill/>
          <a:ln>
            <a:noFill/>
          </a:ln>
        </p:spPr>
      </p:pic>
      <p:sp>
        <p:nvSpPr>
          <p:cNvPr id="20" name="Arrow: Left-Right 19">
            <a:extLst>
              <a:ext uri="{FF2B5EF4-FFF2-40B4-BE49-F238E27FC236}">
                <a16:creationId xmlns:a16="http://schemas.microsoft.com/office/drawing/2014/main" id="{02F8326D-E420-4F85-B127-82D6254E46C9}"/>
              </a:ext>
            </a:extLst>
          </p:cNvPr>
          <p:cNvSpPr/>
          <p:nvPr/>
        </p:nvSpPr>
        <p:spPr bwMode="auto">
          <a:xfrm>
            <a:off x="8025561" y="3742923"/>
            <a:ext cx="613275" cy="180754"/>
          </a:xfrm>
          <a:prstGeom prst="leftRightArrow">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5CE13EAE-05FD-4B37-8043-6057DC76FA88}"/>
              </a:ext>
            </a:extLst>
          </p:cNvPr>
          <p:cNvSpPr txBox="1"/>
          <p:nvPr/>
        </p:nvSpPr>
        <p:spPr>
          <a:xfrm>
            <a:off x="6022845" y="4335712"/>
            <a:ext cx="1549399"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chemeClr val="bg1"/>
                </a:solidFill>
                <a:latin typeface="Segoe UI Semibold" panose="020B0702040204020203" pitchFamily="34" charset="0"/>
                <a:cs typeface="Segoe UI Semibold" panose="020B0702040204020203" pitchFamily="34" charset="0"/>
              </a:rPr>
              <a:t>Azure Databricks</a:t>
            </a:r>
          </a:p>
        </p:txBody>
      </p:sp>
      <p:cxnSp>
        <p:nvCxnSpPr>
          <p:cNvPr id="25" name="Connector: Elbow 24">
            <a:extLst>
              <a:ext uri="{FF2B5EF4-FFF2-40B4-BE49-F238E27FC236}">
                <a16:creationId xmlns:a16="http://schemas.microsoft.com/office/drawing/2014/main" id="{1DA83FFA-FA93-461A-A3CF-C2CD08C5E583}"/>
              </a:ext>
            </a:extLst>
          </p:cNvPr>
          <p:cNvCxnSpPr>
            <a:cxnSpLocks/>
          </p:cNvCxnSpPr>
          <p:nvPr/>
        </p:nvCxnSpPr>
        <p:spPr>
          <a:xfrm flipV="1">
            <a:off x="9575670" y="2841905"/>
            <a:ext cx="1463040" cy="1005840"/>
          </a:xfrm>
          <a:prstGeom prst="bentConnector3">
            <a:avLst>
              <a:gd name="adj1" fmla="val 7572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5EACB205-61AD-409B-981C-4C41EB13D07A}"/>
              </a:ext>
            </a:extLst>
          </p:cNvPr>
          <p:cNvCxnSpPr>
            <a:cxnSpLocks/>
          </p:cNvCxnSpPr>
          <p:nvPr/>
        </p:nvCxnSpPr>
        <p:spPr>
          <a:xfrm>
            <a:off x="9576930" y="3846176"/>
            <a:ext cx="1463040" cy="1005840"/>
          </a:xfrm>
          <a:prstGeom prst="bentConnector3">
            <a:avLst>
              <a:gd name="adj1" fmla="val 7572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36815BF-87B1-464C-A69B-2CA27C5F93DE}"/>
              </a:ext>
            </a:extLst>
          </p:cNvPr>
          <p:cNvCxnSpPr>
            <a:cxnSpLocks/>
          </p:cNvCxnSpPr>
          <p:nvPr/>
        </p:nvCxnSpPr>
        <p:spPr>
          <a:xfrm>
            <a:off x="9522772" y="3847140"/>
            <a:ext cx="1463040" cy="1"/>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793519A-B9F6-439F-8010-610B7996F41D}"/>
              </a:ext>
            </a:extLst>
          </p:cNvPr>
          <p:cNvSpPr txBox="1"/>
          <p:nvPr/>
        </p:nvSpPr>
        <p:spPr>
          <a:xfrm>
            <a:off x="9473155" y="3548143"/>
            <a:ext cx="1199687" cy="433965"/>
          </a:xfrm>
          <a:prstGeom prst="rect">
            <a:avLst/>
          </a:prstGeom>
          <a:noFill/>
        </p:spPr>
        <p:txBody>
          <a:bodyPr wrap="none" lIns="182880" tIns="146304" rIns="182880" bIns="146304" rtlCol="0" anchor="ctr">
            <a:spAutoFit/>
          </a:bodyPr>
          <a:lstStyle/>
          <a:p>
            <a:pPr algn="ctr">
              <a:lnSpc>
                <a:spcPct val="90000"/>
              </a:lnSpc>
              <a:spcAft>
                <a:spcPts val="600"/>
              </a:spcAft>
            </a:pPr>
            <a:r>
              <a:rPr lang="en-US" sz="1000" dirty="0">
                <a:solidFill>
                  <a:schemeClr val="bg1"/>
                </a:solidFill>
                <a:latin typeface="Segoe UI" panose="020B0502040204020203" pitchFamily="34" charset="0"/>
                <a:cs typeface="Segoe UI" panose="020B0502040204020203" pitchFamily="34" charset="0"/>
              </a:rPr>
              <a:t>Authentication</a:t>
            </a:r>
          </a:p>
        </p:txBody>
      </p:sp>
    </p:spTree>
    <p:extLst>
      <p:ext uri="{BB962C8B-B14F-4D97-AF65-F5344CB8AC3E}">
        <p14:creationId xmlns:p14="http://schemas.microsoft.com/office/powerpoint/2010/main" val="91378682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2EAB7-9FD5-4A66-AB8C-027E58331FCF}"/>
              </a:ext>
            </a:extLst>
          </p:cNvPr>
          <p:cNvSpPr>
            <a:spLocks noGrp="1"/>
          </p:cNvSpPr>
          <p:nvPr>
            <p:ph type="title"/>
          </p:nvPr>
        </p:nvSpPr>
        <p:spPr/>
        <p:txBody>
          <a:bodyPr vert="horz" wrap="square" lIns="146304" tIns="91440" rIns="146304" bIns="91440" rtlCol="0" anchor="ctr">
            <a:noAutofit/>
          </a:bodyPr>
          <a:lstStyle/>
          <a:p>
            <a:pPr algn="ctr"/>
            <a:r>
              <a:rPr lang="en-US" sz="2400" cap="all" spc="800" dirty="0">
                <a:solidFill>
                  <a:srgbClr val="0078D7"/>
                </a:solidFill>
                <a:latin typeface="Segoe UI Light" charset="0"/>
                <a:cs typeface="Segoe UI Light" charset="0"/>
              </a:rPr>
              <a:t>Databricks Access Control</a:t>
            </a:r>
          </a:p>
        </p:txBody>
      </p:sp>
      <p:sp>
        <p:nvSpPr>
          <p:cNvPr id="12" name="Text Placeholder 11">
            <a:extLst>
              <a:ext uri="{FF2B5EF4-FFF2-40B4-BE49-F238E27FC236}">
                <a16:creationId xmlns:a16="http://schemas.microsoft.com/office/drawing/2014/main" id="{ABA3172D-6519-4B8C-8B16-AEE62E1FC137}"/>
              </a:ext>
            </a:extLst>
          </p:cNvPr>
          <p:cNvSpPr>
            <a:spLocks noGrp="1"/>
          </p:cNvSpPr>
          <p:nvPr>
            <p:ph type="body" sz="quarter" idx="11"/>
          </p:nvPr>
        </p:nvSpPr>
        <p:spPr>
          <a:xfrm>
            <a:off x="267684" y="963482"/>
            <a:ext cx="11655078" cy="461665"/>
          </a:xfrm>
        </p:spPr>
        <p:txBody>
          <a:bodyPr/>
          <a:lstStyle/>
          <a:p>
            <a:pPr algn="ctr"/>
            <a:r>
              <a:rPr lang="en-US" sz="2000" dirty="0"/>
              <a:t>Access control can be defined at the user level via the Admin Console</a:t>
            </a:r>
          </a:p>
        </p:txBody>
      </p:sp>
      <p:cxnSp>
        <p:nvCxnSpPr>
          <p:cNvPr id="4" name="Straight Arrow Connector 3">
            <a:extLst>
              <a:ext uri="{FF2B5EF4-FFF2-40B4-BE49-F238E27FC236}">
                <a16:creationId xmlns:a16="http://schemas.microsoft.com/office/drawing/2014/main" id="{1500AA40-7212-448F-89F7-D9A008912FEA}"/>
              </a:ext>
            </a:extLst>
          </p:cNvPr>
          <p:cNvCxnSpPr>
            <a:cxnSpLocks/>
          </p:cNvCxnSpPr>
          <p:nvPr/>
        </p:nvCxnSpPr>
        <p:spPr>
          <a:xfrm flipV="1">
            <a:off x="2268228" y="2330244"/>
            <a:ext cx="1345128" cy="1249146"/>
          </a:xfrm>
          <a:prstGeom prst="straightConnector1">
            <a:avLst/>
          </a:prstGeom>
          <a:ln>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0098AC9-3977-4CF5-9D9A-EBF5D012F4C8}"/>
              </a:ext>
            </a:extLst>
          </p:cNvPr>
          <p:cNvCxnSpPr>
            <a:cxnSpLocks/>
          </p:cNvCxnSpPr>
          <p:nvPr/>
        </p:nvCxnSpPr>
        <p:spPr>
          <a:xfrm>
            <a:off x="2268228" y="4502720"/>
            <a:ext cx="1345128" cy="1249147"/>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ight Triangle 5">
            <a:extLst>
              <a:ext uri="{FF2B5EF4-FFF2-40B4-BE49-F238E27FC236}">
                <a16:creationId xmlns:a16="http://schemas.microsoft.com/office/drawing/2014/main" id="{3C8572D5-34E9-4ABC-B534-57ACBF14EE53}"/>
              </a:ext>
            </a:extLst>
          </p:cNvPr>
          <p:cNvSpPr/>
          <p:nvPr/>
        </p:nvSpPr>
        <p:spPr bwMode="auto">
          <a:xfrm flipH="1" flipV="1">
            <a:off x="2234382" y="4613330"/>
            <a:ext cx="1371600" cy="1188720"/>
          </a:xfrm>
          <a:prstGeom prst="rtTriangl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ight Triangle 6">
            <a:extLst>
              <a:ext uri="{FF2B5EF4-FFF2-40B4-BE49-F238E27FC236}">
                <a16:creationId xmlns:a16="http://schemas.microsoft.com/office/drawing/2014/main" id="{D6FC7167-E406-4FD9-89DC-6414C9FD109B}"/>
              </a:ext>
            </a:extLst>
          </p:cNvPr>
          <p:cNvSpPr/>
          <p:nvPr/>
        </p:nvSpPr>
        <p:spPr bwMode="auto">
          <a:xfrm flipH="1">
            <a:off x="2234382" y="2314737"/>
            <a:ext cx="1371600" cy="1280160"/>
          </a:xfrm>
          <a:prstGeom prst="rtTriangl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36AC07B-D2D8-42BB-BF41-D50381BB6DCA}"/>
              </a:ext>
            </a:extLst>
          </p:cNvPr>
          <p:cNvSpPr/>
          <p:nvPr/>
        </p:nvSpPr>
        <p:spPr bwMode="auto">
          <a:xfrm>
            <a:off x="2234382" y="3579390"/>
            <a:ext cx="1371600" cy="103394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9" name="Table 8">
            <a:extLst>
              <a:ext uri="{FF2B5EF4-FFF2-40B4-BE49-F238E27FC236}">
                <a16:creationId xmlns:a16="http://schemas.microsoft.com/office/drawing/2014/main" id="{D19C2208-F9A2-4436-913D-226FEF75E76E}"/>
              </a:ext>
            </a:extLst>
          </p:cNvPr>
          <p:cNvGraphicFramePr>
            <a:graphicFrameLocks noGrp="1"/>
          </p:cNvGraphicFramePr>
          <p:nvPr>
            <p:extLst/>
          </p:nvPr>
        </p:nvGraphicFramePr>
        <p:xfrm>
          <a:off x="3605982" y="2330244"/>
          <a:ext cx="7978876" cy="3474721"/>
        </p:xfrm>
        <a:graphic>
          <a:graphicData uri="http://schemas.openxmlformats.org/drawingml/2006/table">
            <a:tbl>
              <a:tblPr firstRow="1" bandRow="1">
                <a:tableStyleId>{3B4B98B0-60AC-42C2-AFA5-B58CD77FA1E5}</a:tableStyleId>
              </a:tblPr>
              <a:tblGrid>
                <a:gridCol w="2312545">
                  <a:extLst>
                    <a:ext uri="{9D8B030D-6E8A-4147-A177-3AD203B41FA5}">
                      <a16:colId xmlns:a16="http://schemas.microsoft.com/office/drawing/2014/main" val="1962909920"/>
                    </a:ext>
                  </a:extLst>
                </a:gridCol>
                <a:gridCol w="5666331">
                  <a:extLst>
                    <a:ext uri="{9D8B030D-6E8A-4147-A177-3AD203B41FA5}">
                      <a16:colId xmlns:a16="http://schemas.microsoft.com/office/drawing/2014/main" val="1826896876"/>
                    </a:ext>
                  </a:extLst>
                </a:gridCol>
              </a:tblGrid>
              <a:tr h="715741">
                <a:tc>
                  <a:txBody>
                    <a:bodyPr/>
                    <a:lstStyle/>
                    <a:p>
                      <a:r>
                        <a:rPr lang="en-US" sz="1600" b="0" dirty="0">
                          <a:latin typeface="+mn-lt"/>
                        </a:rPr>
                        <a:t>Workspace Access Control</a:t>
                      </a:r>
                      <a:endParaRPr lang="en-US" sz="1600" b="0" dirty="0">
                        <a:solidFill>
                          <a:schemeClr val="accent6">
                            <a:lumMod val="50000"/>
                          </a:schemeClr>
                        </a:solidFill>
                        <a:latin typeface="+mn-lt"/>
                      </a:endParaRPr>
                    </a:p>
                  </a:txBody>
                  <a:tcPr anchor="ctr">
                    <a:lnL>
                      <a:noFill/>
                    </a:lnL>
                    <a:lnR>
                      <a:noFill/>
                    </a:lnR>
                    <a:lnT w="12700" cap="flat" cmpd="sng" algn="ctr">
                      <a:solidFill>
                        <a:schemeClr val="bg2">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600" b="0" kern="1200" dirty="0">
                          <a:effectLst/>
                          <a:latin typeface="+mn-lt"/>
                        </a:rPr>
                        <a:t>Defines who can who can view, edit, and run notebooks in their workspace</a:t>
                      </a:r>
                      <a:endParaRPr lang="en-US" sz="1600" b="0" dirty="0">
                        <a:solidFill>
                          <a:schemeClr val="accent6">
                            <a:lumMod val="50000"/>
                          </a:schemeClr>
                        </a:solidFill>
                        <a:latin typeface="+mn-lt"/>
                      </a:endParaRPr>
                    </a:p>
                  </a:txBody>
                  <a:tcPr anchor="ctr">
                    <a:lnL>
                      <a:noFill/>
                    </a:lnL>
                    <a:lnR>
                      <a:noFill/>
                    </a:lnR>
                    <a:lnT w="12700" cap="flat" cmpd="sng" algn="ctr">
                      <a:solidFill>
                        <a:schemeClr val="bg2">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96523093"/>
                  </a:ext>
                </a:extLst>
              </a:tr>
              <a:tr h="1327498">
                <a:tc>
                  <a:txBody>
                    <a:bodyPr/>
                    <a:lstStyle/>
                    <a:p>
                      <a:r>
                        <a:rPr lang="en-US" sz="1600" dirty="0">
                          <a:latin typeface="+mn-lt"/>
                        </a:rPr>
                        <a:t>Cluster Access Control</a:t>
                      </a:r>
                      <a:endParaRPr lang="en-US" sz="1600" dirty="0">
                        <a:solidFill>
                          <a:schemeClr val="accent6">
                            <a:lumMod val="50000"/>
                          </a:schemeClr>
                        </a:solidFill>
                        <a:latin typeface="+mn-lt"/>
                      </a:endParaRPr>
                    </a:p>
                  </a:txBody>
                  <a:tcPr anchor="ctr">
                    <a:lnL>
                      <a:noFill/>
                    </a:lnL>
                    <a:lnR>
                      <a:noFill/>
                    </a:lnR>
                    <a:lnT w="12700" cmpd="sng">
                      <a:noFill/>
                    </a:lnT>
                    <a:lnB>
                      <a:noFill/>
                    </a:lnB>
                    <a:lnTlToBr w="12700" cmpd="sng">
                      <a:noFill/>
                      <a:prstDash val="solid"/>
                    </a:lnTlToBr>
                    <a:lnBlToTr w="12700" cmpd="sng">
                      <a:noFill/>
                      <a:prstDash val="solid"/>
                    </a:lnBlToTr>
                  </a:tcPr>
                </a:tc>
                <a:tc>
                  <a:txBody>
                    <a:bodyPr/>
                    <a:lstStyle/>
                    <a:p>
                      <a:r>
                        <a:rPr lang="en-US" sz="1600" dirty="0">
                          <a:latin typeface="+mn-lt"/>
                        </a:rPr>
                        <a:t>Allows users to who can attach to, restart, and manage (resize/delete) clusters.</a:t>
                      </a:r>
                      <a:br>
                        <a:rPr lang="en-US" sz="1600" dirty="0">
                          <a:latin typeface="+mn-lt"/>
                        </a:rPr>
                      </a:br>
                      <a:endParaRPr lang="en-US" sz="1600" dirty="0">
                        <a:latin typeface="+mn-lt"/>
                      </a:endParaRPr>
                    </a:p>
                    <a:p>
                      <a:r>
                        <a:rPr lang="en-US" sz="1600" dirty="0">
                          <a:latin typeface="+mn-lt"/>
                        </a:rPr>
                        <a:t>Allows Admins to specify which users have permissions to create clusters</a:t>
                      </a:r>
                      <a:endParaRPr lang="en-US" sz="1600" dirty="0">
                        <a:solidFill>
                          <a:schemeClr val="accent6">
                            <a:lumMod val="50000"/>
                          </a:schemeClr>
                        </a:solidFill>
                        <a:latin typeface="+mn-lt"/>
                      </a:endParaRPr>
                    </a:p>
                  </a:txBody>
                  <a:tcPr anchor="ctr">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755022233"/>
                  </a:ext>
                </a:extLst>
              </a:tr>
              <a:tr h="715741">
                <a:tc>
                  <a:txBody>
                    <a:bodyPr/>
                    <a:lstStyle/>
                    <a:p>
                      <a:r>
                        <a:rPr lang="en-US" sz="1600" dirty="0">
                          <a:latin typeface="+mn-lt"/>
                        </a:rPr>
                        <a:t>Jobs Access Control</a:t>
                      </a:r>
                      <a:endParaRPr lang="en-US" sz="1600" dirty="0">
                        <a:solidFill>
                          <a:schemeClr val="accent6">
                            <a:lumMod val="50000"/>
                          </a:schemeClr>
                        </a:solidFill>
                        <a:latin typeface="+mn-lt"/>
                      </a:endParaRPr>
                    </a:p>
                  </a:txBody>
                  <a:tcPr anchor="ctr">
                    <a:lnL>
                      <a:noFill/>
                    </a:lnL>
                    <a:lnR>
                      <a:noFill/>
                    </a:lnR>
                    <a:lnT>
                      <a:noFill/>
                    </a:lnT>
                    <a:lnB>
                      <a:noFill/>
                    </a:lnB>
                    <a:lnTlToBr w="12700" cmpd="sng">
                      <a:noFill/>
                      <a:prstDash val="solid"/>
                    </a:lnTlToBr>
                    <a:lnBlToTr w="12700" cmpd="sng">
                      <a:noFill/>
                      <a:prstDash val="solid"/>
                    </a:lnBlToTr>
                  </a:tcPr>
                </a:tc>
                <a:tc>
                  <a:txBody>
                    <a:bodyPr/>
                    <a:lstStyle/>
                    <a:p>
                      <a:r>
                        <a:rPr lang="en-US" sz="1600" kern="1200" dirty="0">
                          <a:effectLst/>
                          <a:latin typeface="+mn-lt"/>
                        </a:rPr>
                        <a:t>Allows owners of a job to control who can view job results or manage runs of a job (run now/cancel)</a:t>
                      </a:r>
                      <a:endParaRPr lang="en-US" sz="1600" dirty="0">
                        <a:solidFill>
                          <a:schemeClr val="accent6">
                            <a:lumMod val="50000"/>
                          </a:schemeClr>
                        </a:solidFill>
                        <a:latin typeface="+mn-lt"/>
                      </a:endParaRP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847571739"/>
                  </a:ext>
                </a:extLst>
              </a:tr>
              <a:tr h="715741">
                <a:tc>
                  <a:txBody>
                    <a:bodyPr/>
                    <a:lstStyle/>
                    <a:p>
                      <a:r>
                        <a:rPr lang="en-US" sz="1600" dirty="0">
                          <a:latin typeface="+mn-lt"/>
                        </a:rPr>
                        <a:t>REST API Tokens</a:t>
                      </a:r>
                      <a:endParaRPr lang="en-US" sz="1600" dirty="0">
                        <a:solidFill>
                          <a:schemeClr val="accent6">
                            <a:lumMod val="50000"/>
                          </a:schemeClr>
                        </a:solidFill>
                        <a:latin typeface="+mn-lt"/>
                      </a:endParaRPr>
                    </a:p>
                  </a:txBody>
                  <a:tcPr anchor="ctr">
                    <a:lnL>
                      <a:noFill/>
                    </a:lnL>
                    <a:lnR>
                      <a:noFill/>
                    </a:lnR>
                    <a:lnT>
                      <a:noFill/>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kern="1200" dirty="0">
                          <a:effectLst/>
                          <a:latin typeface="+mn-lt"/>
                        </a:rPr>
                        <a:t>Allows users to use personal access tokens instead of passwords to access the Databricks REST API</a:t>
                      </a:r>
                      <a:endParaRPr lang="en-US" sz="1600" dirty="0">
                        <a:solidFill>
                          <a:schemeClr val="accent6">
                            <a:lumMod val="50000"/>
                          </a:schemeClr>
                        </a:solidFill>
                        <a:latin typeface="+mn-lt"/>
                      </a:endParaRPr>
                    </a:p>
                  </a:txBody>
                  <a:tcPr anchor="ctr">
                    <a:lnL>
                      <a:noFill/>
                    </a:lnL>
                    <a:lnR>
                      <a:noFill/>
                    </a:lnR>
                    <a:lnT>
                      <a:noFill/>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65267479"/>
                  </a:ext>
                </a:extLst>
              </a:tr>
            </a:tbl>
          </a:graphicData>
        </a:graphic>
      </p:graphicFrame>
      <p:sp>
        <p:nvSpPr>
          <p:cNvPr id="10" name="Rectangle 9">
            <a:extLst>
              <a:ext uri="{FF2B5EF4-FFF2-40B4-BE49-F238E27FC236}">
                <a16:creationId xmlns:a16="http://schemas.microsoft.com/office/drawing/2014/main" id="{53527327-FB2C-49D1-AC83-FA710C238FC3}"/>
              </a:ext>
            </a:extLst>
          </p:cNvPr>
          <p:cNvSpPr/>
          <p:nvPr/>
        </p:nvSpPr>
        <p:spPr>
          <a:xfrm>
            <a:off x="970058" y="3600062"/>
            <a:ext cx="1264323" cy="1005840"/>
          </a:xfrm>
          <a:prstGeom prst="rect">
            <a:avLst/>
          </a:prstGeom>
          <a:solidFill>
            <a:srgbClr val="0070C0"/>
          </a:solidFill>
          <a:ln>
            <a:noFill/>
          </a:ln>
        </p:spPr>
        <p:txBody>
          <a:bodyPr wrap="square" anchor="ctr">
            <a:spAutoFit/>
          </a:bodyPr>
          <a:lstStyle/>
          <a:p>
            <a:r>
              <a:rPr lang="en-US" dirty="0">
                <a:solidFill>
                  <a:schemeClr val="bg1"/>
                </a:solidFill>
              </a:rPr>
              <a:t>Databricks Access </a:t>
            </a:r>
          </a:p>
          <a:p>
            <a:r>
              <a:rPr lang="en-US" dirty="0">
                <a:solidFill>
                  <a:schemeClr val="bg1"/>
                </a:solidFill>
              </a:rPr>
              <a:t>Control</a:t>
            </a:r>
          </a:p>
        </p:txBody>
      </p:sp>
      <p:sp>
        <p:nvSpPr>
          <p:cNvPr id="11" name="TextBox 10">
            <a:extLst>
              <a:ext uri="{FF2B5EF4-FFF2-40B4-BE49-F238E27FC236}">
                <a16:creationId xmlns:a16="http://schemas.microsoft.com/office/drawing/2014/main" id="{AF7BE99D-91C2-4D78-BDA1-23B6EEB9EE9C}"/>
              </a:ext>
            </a:extLst>
          </p:cNvPr>
          <p:cNvSpPr txBox="1"/>
          <p:nvPr/>
        </p:nvSpPr>
        <p:spPr>
          <a:xfrm>
            <a:off x="4074071" y="1813179"/>
            <a:ext cx="7035324"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Access Control can be defined for Workspaces, Clusters, Jobs and REST APIs</a:t>
            </a:r>
          </a:p>
        </p:txBody>
      </p:sp>
    </p:spTree>
    <p:extLst>
      <p:ext uri="{BB962C8B-B14F-4D97-AF65-F5344CB8AC3E}">
        <p14:creationId xmlns:p14="http://schemas.microsoft.com/office/powerpoint/2010/main" val="983826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F5DF6-0215-4815-94F2-4C113CDE1996}"/>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Azure Databricks Core ARTIFACTS</a:t>
            </a:r>
          </a:p>
        </p:txBody>
      </p:sp>
      <p:grpSp>
        <p:nvGrpSpPr>
          <p:cNvPr id="43" name="Group 42">
            <a:extLst>
              <a:ext uri="{FF2B5EF4-FFF2-40B4-BE49-F238E27FC236}">
                <a16:creationId xmlns:a16="http://schemas.microsoft.com/office/drawing/2014/main" id="{AE5C7B45-068E-42BE-A21E-AC43DD6BA531}"/>
              </a:ext>
            </a:extLst>
          </p:cNvPr>
          <p:cNvGrpSpPr/>
          <p:nvPr/>
        </p:nvGrpSpPr>
        <p:grpSpPr>
          <a:xfrm>
            <a:off x="2570811" y="1469524"/>
            <a:ext cx="7491454" cy="4320807"/>
            <a:chOff x="2109634" y="1755771"/>
            <a:chExt cx="7491454" cy="4320807"/>
          </a:xfrm>
        </p:grpSpPr>
        <p:grpSp>
          <p:nvGrpSpPr>
            <p:cNvPr id="23" name="Group 22">
              <a:extLst>
                <a:ext uri="{FF2B5EF4-FFF2-40B4-BE49-F238E27FC236}">
                  <a16:creationId xmlns:a16="http://schemas.microsoft.com/office/drawing/2014/main" id="{17D2198D-1519-4C32-A77E-B369104B776D}"/>
                </a:ext>
              </a:extLst>
            </p:cNvPr>
            <p:cNvGrpSpPr/>
            <p:nvPr/>
          </p:nvGrpSpPr>
          <p:grpSpPr>
            <a:xfrm>
              <a:off x="2109634" y="2833647"/>
              <a:ext cx="1812898" cy="1011803"/>
              <a:chOff x="2109634" y="2571254"/>
              <a:chExt cx="1812898" cy="1011803"/>
            </a:xfrm>
          </p:grpSpPr>
          <p:sp>
            <p:nvSpPr>
              <p:cNvPr id="6" name="Rectangle: Rounded Corners 5">
                <a:extLst>
                  <a:ext uri="{FF2B5EF4-FFF2-40B4-BE49-F238E27FC236}">
                    <a16:creationId xmlns:a16="http://schemas.microsoft.com/office/drawing/2014/main" id="{19717505-D8F8-40AF-B905-5C59531BB3F1}"/>
                  </a:ext>
                </a:extLst>
              </p:cNvPr>
              <p:cNvSpPr/>
              <p:nvPr/>
            </p:nvSpPr>
            <p:spPr bwMode="auto">
              <a:xfrm>
                <a:off x="2109634" y="2571254"/>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Libraries</a:t>
                </a:r>
              </a:p>
            </p:txBody>
          </p:sp>
          <p:pic>
            <p:nvPicPr>
              <p:cNvPr id="10244" name="Picture 4" descr="Image result for Library Icon">
                <a:extLst>
                  <a:ext uri="{FF2B5EF4-FFF2-40B4-BE49-F238E27FC236}">
                    <a16:creationId xmlns:a16="http://schemas.microsoft.com/office/drawing/2014/main" id="{8BA9D34D-8C95-4BF8-992B-F350A7B5BC49}"/>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50971" y="3039912"/>
                <a:ext cx="530224" cy="5302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159F7594-029D-4547-B451-3085892002F6}"/>
                </a:ext>
              </a:extLst>
            </p:cNvPr>
            <p:cNvGrpSpPr/>
            <p:nvPr/>
          </p:nvGrpSpPr>
          <p:grpSpPr>
            <a:xfrm>
              <a:off x="2109634" y="5041127"/>
              <a:ext cx="1812898" cy="1011803"/>
              <a:chOff x="2109634" y="4997727"/>
              <a:chExt cx="1812898" cy="1011803"/>
            </a:xfrm>
          </p:grpSpPr>
          <p:sp>
            <p:nvSpPr>
              <p:cNvPr id="9" name="Rectangle: Rounded Corners 8">
                <a:extLst>
                  <a:ext uri="{FF2B5EF4-FFF2-40B4-BE49-F238E27FC236}">
                    <a16:creationId xmlns:a16="http://schemas.microsoft.com/office/drawing/2014/main" id="{164CAD61-F130-44BC-AD9C-5B566F0D93F2}"/>
                  </a:ext>
                </a:extLst>
              </p:cNvPr>
              <p:cNvSpPr/>
              <p:nvPr/>
            </p:nvSpPr>
            <p:spPr bwMode="auto">
              <a:xfrm>
                <a:off x="2109634" y="4997727"/>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Jobs</a:t>
                </a:r>
              </a:p>
            </p:txBody>
          </p:sp>
          <p:pic>
            <p:nvPicPr>
              <p:cNvPr id="10246" name="Picture 6" descr="Image result for Jobs icon">
                <a:extLst>
                  <a:ext uri="{FF2B5EF4-FFF2-40B4-BE49-F238E27FC236}">
                    <a16:creationId xmlns:a16="http://schemas.microsoft.com/office/drawing/2014/main" id="{9C0ACB7D-4C4A-4F92-9E59-B2090CC483FB}"/>
                  </a:ext>
                </a:extLst>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98810" y="5527277"/>
                <a:ext cx="434547" cy="4345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301EC156-90FC-4BE5-B1CB-0C6B92C2F381}"/>
                </a:ext>
              </a:extLst>
            </p:cNvPr>
            <p:cNvGrpSpPr/>
            <p:nvPr/>
          </p:nvGrpSpPr>
          <p:grpSpPr>
            <a:xfrm>
              <a:off x="5069775" y="1755771"/>
              <a:ext cx="1812898" cy="1011803"/>
              <a:chOff x="5112688" y="1776938"/>
              <a:chExt cx="1812898" cy="1011803"/>
            </a:xfrm>
          </p:grpSpPr>
          <p:sp>
            <p:nvSpPr>
              <p:cNvPr id="7" name="Rectangle: Rounded Corners 6">
                <a:extLst>
                  <a:ext uri="{FF2B5EF4-FFF2-40B4-BE49-F238E27FC236}">
                    <a16:creationId xmlns:a16="http://schemas.microsoft.com/office/drawing/2014/main" id="{EF8356AA-389C-45BD-BAAB-72927825CB9D}"/>
                  </a:ext>
                </a:extLst>
              </p:cNvPr>
              <p:cNvSpPr/>
              <p:nvPr/>
            </p:nvSpPr>
            <p:spPr bwMode="auto">
              <a:xfrm>
                <a:off x="5112688" y="1776938"/>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Clusters</a:t>
                </a:r>
              </a:p>
            </p:txBody>
          </p:sp>
          <p:pic>
            <p:nvPicPr>
              <p:cNvPr id="10248" name="Picture 8" descr="http://www.pvhc.net/img117/vgrtpziemvqlakyhofwc.png">
                <a:extLst>
                  <a:ext uri="{FF2B5EF4-FFF2-40B4-BE49-F238E27FC236}">
                    <a16:creationId xmlns:a16="http://schemas.microsoft.com/office/drawing/2014/main" id="{CB3D61D8-56B5-4BA5-B3B3-8E2F583601B1}"/>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88304" y="2259777"/>
                <a:ext cx="461666" cy="4616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2CD23BA1-A373-49F4-8B65-628554CFDDDC}"/>
                </a:ext>
              </a:extLst>
            </p:cNvPr>
            <p:cNvGrpSpPr/>
            <p:nvPr/>
          </p:nvGrpSpPr>
          <p:grpSpPr>
            <a:xfrm>
              <a:off x="7788190" y="2833647"/>
              <a:ext cx="1812898" cy="1011803"/>
              <a:chOff x="7788190" y="2571254"/>
              <a:chExt cx="1812898" cy="1011803"/>
            </a:xfrm>
          </p:grpSpPr>
          <p:sp>
            <p:nvSpPr>
              <p:cNvPr id="8" name="Rectangle: Rounded Corners 7">
                <a:extLst>
                  <a:ext uri="{FF2B5EF4-FFF2-40B4-BE49-F238E27FC236}">
                    <a16:creationId xmlns:a16="http://schemas.microsoft.com/office/drawing/2014/main" id="{3F702C25-9422-48ED-83DD-A7ECCA2F39D2}"/>
                  </a:ext>
                </a:extLst>
              </p:cNvPr>
              <p:cNvSpPr/>
              <p:nvPr/>
            </p:nvSpPr>
            <p:spPr bwMode="auto">
              <a:xfrm>
                <a:off x="7788190" y="2571254"/>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Workspaces</a:t>
                </a:r>
              </a:p>
            </p:txBody>
          </p:sp>
          <p:pic>
            <p:nvPicPr>
              <p:cNvPr id="13" name="Picture 12">
                <a:extLst>
                  <a:ext uri="{FF2B5EF4-FFF2-40B4-BE49-F238E27FC236}">
                    <a16:creationId xmlns:a16="http://schemas.microsoft.com/office/drawing/2014/main" id="{6C8FF424-274F-434B-BBDD-AC84CACF1CC6}"/>
                  </a:ext>
                </a:extLst>
              </p:cNvPr>
              <p:cNvPicPr>
                <a:picLocks noChangeAspect="1"/>
              </p:cNvPicPr>
              <p:nvPr/>
            </p:nvPicPr>
            <p:blipFill>
              <a:blip r:embed="rId6">
                <a:duotone>
                  <a:prstClr val="black"/>
                  <a:schemeClr val="accent1">
                    <a:tint val="45000"/>
                    <a:satMod val="400000"/>
                  </a:schemeClr>
                </a:duotone>
              </a:blip>
              <a:stretch>
                <a:fillRect/>
              </a:stretch>
            </p:blipFill>
            <p:spPr>
              <a:xfrm>
                <a:off x="8396740" y="3074191"/>
                <a:ext cx="595799" cy="461666"/>
              </a:xfrm>
              <a:prstGeom prst="rect">
                <a:avLst/>
              </a:prstGeom>
            </p:spPr>
          </p:pic>
        </p:grpSp>
        <p:grpSp>
          <p:nvGrpSpPr>
            <p:cNvPr id="15" name="Group 14">
              <a:extLst>
                <a:ext uri="{FF2B5EF4-FFF2-40B4-BE49-F238E27FC236}">
                  <a16:creationId xmlns:a16="http://schemas.microsoft.com/office/drawing/2014/main" id="{A3C0D53A-3F89-40CC-AE40-03A947880CA1}"/>
                </a:ext>
              </a:extLst>
            </p:cNvPr>
            <p:cNvGrpSpPr/>
            <p:nvPr/>
          </p:nvGrpSpPr>
          <p:grpSpPr>
            <a:xfrm>
              <a:off x="7788190" y="5064775"/>
              <a:ext cx="1812898" cy="1011803"/>
              <a:chOff x="7764173" y="5054506"/>
              <a:chExt cx="1812898" cy="1011803"/>
            </a:xfrm>
          </p:grpSpPr>
          <p:sp>
            <p:nvSpPr>
              <p:cNvPr id="10" name="Rectangle: Rounded Corners 9">
                <a:extLst>
                  <a:ext uri="{FF2B5EF4-FFF2-40B4-BE49-F238E27FC236}">
                    <a16:creationId xmlns:a16="http://schemas.microsoft.com/office/drawing/2014/main" id="{34BF1CA6-D5AE-44C9-98BB-E9FF9810CECD}"/>
                  </a:ext>
                </a:extLst>
              </p:cNvPr>
              <p:cNvSpPr/>
              <p:nvPr/>
            </p:nvSpPr>
            <p:spPr bwMode="auto">
              <a:xfrm>
                <a:off x="7764173" y="5054506"/>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Notebooks</a:t>
                </a:r>
              </a:p>
            </p:txBody>
          </p:sp>
          <p:pic>
            <p:nvPicPr>
              <p:cNvPr id="10252" name="Picture 12" descr="Image result for Spark Notebooks icon">
                <a:extLst>
                  <a:ext uri="{FF2B5EF4-FFF2-40B4-BE49-F238E27FC236}">
                    <a16:creationId xmlns:a16="http://schemas.microsoft.com/office/drawing/2014/main" id="{88C639F0-1054-49AE-BB60-1699EF237E89}"/>
                  </a:ext>
                </a:extLst>
              </p:cNvPr>
              <p:cNvPicPr>
                <a:picLocks noChangeAspect="1" noChangeArrowheads="1"/>
              </p:cNvPicPr>
              <p:nvPr/>
            </p:nvPicPr>
            <p:blipFill>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8420319" y="5598210"/>
                <a:ext cx="548640" cy="29267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Straight Connector 16">
              <a:extLst>
                <a:ext uri="{FF2B5EF4-FFF2-40B4-BE49-F238E27FC236}">
                  <a16:creationId xmlns:a16="http://schemas.microsoft.com/office/drawing/2014/main" id="{E909559C-5C04-4C16-9F10-A8829182164D}"/>
                </a:ext>
              </a:extLst>
            </p:cNvPr>
            <p:cNvCxnSpPr>
              <a:cxnSpLocks/>
              <a:stCxn id="6" idx="3"/>
              <a:endCxn id="32" idx="1"/>
            </p:cNvCxnSpPr>
            <p:nvPr/>
          </p:nvCxnSpPr>
          <p:spPr>
            <a:xfrm>
              <a:off x="3922532" y="3339549"/>
              <a:ext cx="1114451" cy="758204"/>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9472ABA-3BF7-48DC-BCE6-04F44427FA3C}"/>
                </a:ext>
              </a:extLst>
            </p:cNvPr>
            <p:cNvCxnSpPr>
              <a:cxnSpLocks/>
              <a:stCxn id="7" idx="2"/>
              <a:endCxn id="32" idx="0"/>
            </p:cNvCxnSpPr>
            <p:nvPr/>
          </p:nvCxnSpPr>
          <p:spPr>
            <a:xfrm>
              <a:off x="5976224" y="2767574"/>
              <a:ext cx="14305" cy="1168322"/>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E775561-0554-4F20-B6C2-0A7A8300ABBF}"/>
                </a:ext>
              </a:extLst>
            </p:cNvPr>
            <p:cNvCxnSpPr>
              <a:cxnSpLocks/>
              <a:stCxn id="9" idx="3"/>
              <a:endCxn id="32" idx="3"/>
            </p:cNvCxnSpPr>
            <p:nvPr/>
          </p:nvCxnSpPr>
          <p:spPr>
            <a:xfrm flipV="1">
              <a:off x="3922532" y="4879270"/>
              <a:ext cx="1114451" cy="667759"/>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B21201D-42F7-495F-A525-23C61744119F}"/>
                </a:ext>
              </a:extLst>
            </p:cNvPr>
            <p:cNvCxnSpPr>
              <a:cxnSpLocks/>
              <a:stCxn id="8" idx="1"/>
              <a:endCxn id="32" idx="7"/>
            </p:cNvCxnSpPr>
            <p:nvPr/>
          </p:nvCxnSpPr>
          <p:spPr>
            <a:xfrm flipH="1">
              <a:off x="6944074" y="3339549"/>
              <a:ext cx="844116" cy="758204"/>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42B2309-050B-444B-B3E3-F8960D842A4C}"/>
                </a:ext>
              </a:extLst>
            </p:cNvPr>
            <p:cNvCxnSpPr>
              <a:cxnSpLocks/>
              <a:stCxn id="10" idx="1"/>
              <a:endCxn id="32" idx="5"/>
            </p:cNvCxnSpPr>
            <p:nvPr/>
          </p:nvCxnSpPr>
          <p:spPr>
            <a:xfrm flipH="1" flipV="1">
              <a:off x="6944074" y="4879270"/>
              <a:ext cx="844116" cy="691407"/>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C57BE93E-8FFB-4C69-988B-FE3A386E5BEB}"/>
                </a:ext>
              </a:extLst>
            </p:cNvPr>
            <p:cNvSpPr/>
            <p:nvPr/>
          </p:nvSpPr>
          <p:spPr bwMode="auto">
            <a:xfrm>
              <a:off x="4642012" y="3935896"/>
              <a:ext cx="2697033" cy="1105231"/>
            </a:xfrm>
            <a:prstGeom prst="ellipse">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bg1"/>
                  </a:solidFill>
                  <a:latin typeface="+mj-lt"/>
                  <a:ea typeface="Segoe UI" pitchFamily="34" charset="0"/>
                  <a:cs typeface="Segoe UI" pitchFamily="34" charset="0"/>
                </a:rPr>
                <a:t>Azure Databricks</a:t>
              </a:r>
            </a:p>
          </p:txBody>
        </p:sp>
      </p:grpSp>
    </p:spTree>
    <p:extLst>
      <p:ext uri="{BB962C8B-B14F-4D97-AF65-F5344CB8AC3E}">
        <p14:creationId xmlns:p14="http://schemas.microsoft.com/office/powerpoint/2010/main" val="174491643"/>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p:txBody>
          <a:bodyPr/>
          <a:lstStyle/>
          <a:p>
            <a:r>
              <a:rPr lang="en-US" dirty="0"/>
              <a:t>What is Azure Databricks?</a:t>
            </a:r>
          </a:p>
        </p:txBody>
      </p:sp>
      <p:sp>
        <p:nvSpPr>
          <p:cNvPr id="13" name="Rectangle 12">
            <a:extLst>
              <a:ext uri="{FF2B5EF4-FFF2-40B4-BE49-F238E27FC236}">
                <a16:creationId xmlns:a16="http://schemas.microsoft.com/office/drawing/2014/main" id="{6983A171-5DF8-45FA-9CB5-E337D35753B3}"/>
              </a:ext>
            </a:extLst>
          </p:cNvPr>
          <p:cNvSpPr/>
          <p:nvPr/>
        </p:nvSpPr>
        <p:spPr>
          <a:xfrm>
            <a:off x="1079863" y="1236091"/>
            <a:ext cx="10032274" cy="341632"/>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A fast, easy and collaborative Apache® Spark™ based analytics platform optimized for Azure</a:t>
            </a:r>
          </a:p>
        </p:txBody>
      </p:sp>
      <p:sp>
        <p:nvSpPr>
          <p:cNvPr id="2" name="Rectangle 1">
            <a:extLst>
              <a:ext uri="{FF2B5EF4-FFF2-40B4-BE49-F238E27FC236}">
                <a16:creationId xmlns:a16="http://schemas.microsoft.com/office/drawing/2014/main" id="{0730C4D4-8026-4A51-85FA-B8D97A3F8243}"/>
              </a:ext>
            </a:extLst>
          </p:cNvPr>
          <p:cNvSpPr/>
          <p:nvPr/>
        </p:nvSpPr>
        <p:spPr bwMode="auto">
          <a:xfrm>
            <a:off x="2490651" y="2610217"/>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charset="0"/>
                <a:ea typeface="Segoe UI" charset="0"/>
                <a:cs typeface="Segoe UI" charset="0"/>
              </a:rPr>
              <a:t>Best</a:t>
            </a: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 of Databricks</a:t>
            </a:r>
          </a:p>
        </p:txBody>
      </p:sp>
      <p:sp>
        <p:nvSpPr>
          <p:cNvPr id="26" name="Rectangle 25">
            <a:extLst>
              <a:ext uri="{FF2B5EF4-FFF2-40B4-BE49-F238E27FC236}">
                <a16:creationId xmlns:a16="http://schemas.microsoft.com/office/drawing/2014/main" id="{C7BB06E3-5823-4AEF-840B-58A2DCC295FE}"/>
              </a:ext>
            </a:extLst>
          </p:cNvPr>
          <p:cNvSpPr/>
          <p:nvPr/>
        </p:nvSpPr>
        <p:spPr bwMode="auto">
          <a:xfrm>
            <a:off x="6631259" y="2641905"/>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Best of Microsoft</a:t>
            </a:r>
          </a:p>
        </p:txBody>
      </p:sp>
      <p:sp>
        <p:nvSpPr>
          <p:cNvPr id="3" name="Plus Sign 2">
            <a:extLst>
              <a:ext uri="{FF2B5EF4-FFF2-40B4-BE49-F238E27FC236}">
                <a16:creationId xmlns:a16="http://schemas.microsoft.com/office/drawing/2014/main" id="{E91BE767-79CE-4F6A-BE3B-75F5245B0E72}"/>
              </a:ext>
            </a:extLst>
          </p:cNvPr>
          <p:cNvSpPr/>
          <p:nvPr/>
        </p:nvSpPr>
        <p:spPr bwMode="auto">
          <a:xfrm>
            <a:off x="5907776" y="2418328"/>
            <a:ext cx="400590" cy="383778"/>
          </a:xfrm>
          <a:prstGeom prst="mathPlus">
            <a:avLst>
              <a:gd name="adj1" fmla="val 459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0759" y="2329215"/>
            <a:ext cx="1191090" cy="438134"/>
          </a:xfrm>
          <a:prstGeom prst="rect">
            <a:avLst/>
          </a:prstGeom>
        </p:spPr>
      </p:pic>
      <p:pic>
        <p:nvPicPr>
          <p:cNvPr id="14" name="Picture 2" descr="Image result for databricks logo">
            <a:extLst>
              <a:ext uri="{FF2B5EF4-FFF2-40B4-BE49-F238E27FC236}">
                <a16:creationId xmlns:a16="http://schemas.microsoft.com/office/drawing/2014/main" id="{4F242AB5-5E3A-45AC-A792-DB0CB845AF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296" y="2425914"/>
            <a:ext cx="1066800" cy="181356"/>
          </a:xfrm>
          <a:prstGeom prst="rect">
            <a:avLst/>
          </a:prstGeom>
          <a:noFill/>
          <a:extLst>
            <a:ext uri="{909E8E84-426E-40DD-AFC4-6F175D3DCCD1}">
              <a14:hiddenFill xmlns:a14="http://schemas.microsoft.com/office/drawing/2010/main">
                <a:solidFill>
                  <a:srgbClr val="FFFFFF"/>
                </a:solidFill>
              </a14:hiddenFill>
            </a:ext>
          </a:extLst>
        </p:spPr>
      </p:pic>
      <p:grpSp>
        <p:nvGrpSpPr>
          <p:cNvPr id="61" name="Group 60">
            <a:extLst>
              <a:ext uri="{FF2B5EF4-FFF2-40B4-BE49-F238E27FC236}">
                <a16:creationId xmlns:a16="http://schemas.microsoft.com/office/drawing/2014/main" id="{90BD1FFC-3EC0-4F73-9A24-5AE57DD0CC7B}"/>
              </a:ext>
            </a:extLst>
          </p:cNvPr>
          <p:cNvGrpSpPr/>
          <p:nvPr/>
        </p:nvGrpSpPr>
        <p:grpSpPr>
          <a:xfrm>
            <a:off x="2490651" y="2955837"/>
            <a:ext cx="7096969" cy="746373"/>
            <a:chOff x="3487386" y="2755027"/>
            <a:chExt cx="5217226" cy="438116"/>
          </a:xfrm>
        </p:grpSpPr>
        <p:sp>
          <p:nvSpPr>
            <p:cNvPr id="4" name="Freeform 3"/>
            <p:cNvSpPr/>
            <p:nvPr/>
          </p:nvSpPr>
          <p:spPr>
            <a:xfrm rot="10800000">
              <a:off x="3487386" y="2755027"/>
              <a:ext cx="5217226" cy="159197"/>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cxnSp>
          <p:nvCxnSpPr>
            <p:cNvPr id="17" name="Straight Arrow Connector 16">
              <a:extLst>
                <a:ext uri="{FF2B5EF4-FFF2-40B4-BE49-F238E27FC236}">
                  <a16:creationId xmlns:a16="http://schemas.microsoft.com/office/drawing/2014/main" id="{8F5740C7-A75C-4E6C-AE70-984D5766D9CF}"/>
                </a:ext>
              </a:extLst>
            </p:cNvPr>
            <p:cNvCxnSpPr>
              <a:cxnSpLocks/>
            </p:cNvCxnSpPr>
            <p:nvPr/>
          </p:nvCxnSpPr>
          <p:spPr>
            <a:xfrm>
              <a:off x="6096000" y="2914224"/>
              <a:ext cx="0" cy="278919"/>
            </a:xfrm>
            <a:prstGeom prst="straightConnector1">
              <a:avLst/>
            </a:prstGeom>
            <a:noFill/>
            <a:ln w="12700">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31" name="Group 30">
            <a:extLst>
              <a:ext uri="{FF2B5EF4-FFF2-40B4-BE49-F238E27FC236}">
                <a16:creationId xmlns:a16="http://schemas.microsoft.com/office/drawing/2014/main" id="{003A1FFB-BCFD-4C92-A7E8-B0BECAA7BFB3}"/>
              </a:ext>
            </a:extLst>
          </p:cNvPr>
          <p:cNvGrpSpPr/>
          <p:nvPr/>
        </p:nvGrpSpPr>
        <p:grpSpPr>
          <a:xfrm>
            <a:off x="1436605" y="4596605"/>
            <a:ext cx="198046" cy="294762"/>
            <a:chOff x="6068771" y="1750336"/>
            <a:chExt cx="1818300" cy="2706296"/>
          </a:xfrm>
          <a:solidFill>
            <a:schemeClr val="bg1"/>
          </a:solidFill>
        </p:grpSpPr>
        <p:sp>
          <p:nvSpPr>
            <p:cNvPr id="32" name="Freeform 5">
              <a:extLst>
                <a:ext uri="{FF2B5EF4-FFF2-40B4-BE49-F238E27FC236}">
                  <a16:creationId xmlns:a16="http://schemas.microsoft.com/office/drawing/2014/main" id="{4B5C5B02-E99F-406E-90F6-E84B87CE60C8}"/>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33" name="Straight Connector 32">
              <a:extLst>
                <a:ext uri="{FF2B5EF4-FFF2-40B4-BE49-F238E27FC236}">
                  <a16:creationId xmlns:a16="http://schemas.microsoft.com/office/drawing/2014/main" id="{99E83543-7C84-4A45-A350-FE7E03DE21AE}"/>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Freeform 6">
              <a:extLst>
                <a:ext uri="{FF2B5EF4-FFF2-40B4-BE49-F238E27FC236}">
                  <a16:creationId xmlns:a16="http://schemas.microsoft.com/office/drawing/2014/main" id="{2F27267F-EDC0-43D6-811F-A008C712B1DC}"/>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35" name="Rectangle 34">
            <a:extLst>
              <a:ext uri="{FF2B5EF4-FFF2-40B4-BE49-F238E27FC236}">
                <a16:creationId xmlns:a16="http://schemas.microsoft.com/office/drawing/2014/main" id="{8268176A-969E-4C64-8146-2B5181CCD420}"/>
              </a:ext>
            </a:extLst>
          </p:cNvPr>
          <p:cNvSpPr/>
          <p:nvPr/>
        </p:nvSpPr>
        <p:spPr>
          <a:xfrm>
            <a:off x="1801142" y="4054876"/>
            <a:ext cx="9307072" cy="2400657"/>
          </a:xfrm>
          <a:prstGeom prst="rect">
            <a:avLst/>
          </a:prstGeom>
        </p:spPr>
        <p:txBody>
          <a:bodyPr wrap="square" numCol="1">
            <a:spAutoFit/>
          </a:bodyPr>
          <a:lstStyle/>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Designed in collaboration with the founders of Apache Spark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One-click set up; streamlined workflows</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Interactive workspace that enables collaboration between data scientists, data engineers, and business analysts.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Native integration with Azure services (Power BI, SQL DW, Cosmos DB, Blob Storage)</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Enterprise-grade Azure security (Active Directory integration, compliance, enterprise-grade SLAs)</a:t>
            </a:r>
          </a:p>
        </p:txBody>
      </p:sp>
      <p:grpSp>
        <p:nvGrpSpPr>
          <p:cNvPr id="37" name="Group 4">
            <a:extLst>
              <a:ext uri="{FF2B5EF4-FFF2-40B4-BE49-F238E27FC236}">
                <a16:creationId xmlns:a16="http://schemas.microsoft.com/office/drawing/2014/main" id="{E279EF13-B380-43AC-9BCD-E446BBF01F70}"/>
              </a:ext>
            </a:extLst>
          </p:cNvPr>
          <p:cNvGrpSpPr>
            <a:grpSpLocks noChangeAspect="1"/>
          </p:cNvGrpSpPr>
          <p:nvPr/>
        </p:nvGrpSpPr>
        <p:grpSpPr bwMode="auto">
          <a:xfrm>
            <a:off x="1384734" y="5103626"/>
            <a:ext cx="331118" cy="310818"/>
            <a:chOff x="2065" y="3150"/>
            <a:chExt cx="734" cy="689"/>
          </a:xfrm>
          <a:noFill/>
        </p:grpSpPr>
        <p:sp>
          <p:nvSpPr>
            <p:cNvPr id="38" name="Freeform 5">
              <a:extLst>
                <a:ext uri="{FF2B5EF4-FFF2-40B4-BE49-F238E27FC236}">
                  <a16:creationId xmlns:a16="http://schemas.microsoft.com/office/drawing/2014/main" id="{266EF2AD-3FD7-4F54-B6BF-7882492E665B}"/>
                </a:ext>
              </a:extLst>
            </p:cNvPr>
            <p:cNvSpPr>
              <a:spLocks/>
            </p:cNvSpPr>
            <p:nvPr/>
          </p:nvSpPr>
          <p:spPr bwMode="auto">
            <a:xfrm>
              <a:off x="2356" y="3185"/>
              <a:ext cx="187" cy="41"/>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 name="Freeform 6">
              <a:extLst>
                <a:ext uri="{FF2B5EF4-FFF2-40B4-BE49-F238E27FC236}">
                  <a16:creationId xmlns:a16="http://schemas.microsoft.com/office/drawing/2014/main" id="{F70081FB-C55B-44A7-B03F-ABD8887E3C95}"/>
                </a:ext>
              </a:extLst>
            </p:cNvPr>
            <p:cNvSpPr>
              <a:spLocks/>
            </p:cNvSpPr>
            <p:nvPr/>
          </p:nvSpPr>
          <p:spPr bwMode="auto">
            <a:xfrm>
              <a:off x="2123" y="3238"/>
              <a:ext cx="123" cy="175"/>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light"/>
                  <a:ea typeface="+mn-ea"/>
                  <a:cs typeface="+mn-cs"/>
                </a:rPr>
                <a:t> </a:t>
              </a:r>
            </a:p>
          </p:txBody>
        </p:sp>
        <p:sp>
          <p:nvSpPr>
            <p:cNvPr id="40" name="Freeform 7">
              <a:extLst>
                <a:ext uri="{FF2B5EF4-FFF2-40B4-BE49-F238E27FC236}">
                  <a16:creationId xmlns:a16="http://schemas.microsoft.com/office/drawing/2014/main" id="{62CAA7E8-CA4B-44B6-B84F-75B891221223}"/>
                </a:ext>
              </a:extLst>
            </p:cNvPr>
            <p:cNvSpPr>
              <a:spLocks/>
            </p:cNvSpPr>
            <p:nvPr/>
          </p:nvSpPr>
          <p:spPr bwMode="auto">
            <a:xfrm>
              <a:off x="2123" y="3530"/>
              <a:ext cx="105" cy="163"/>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 name="Oval 8">
              <a:extLst>
                <a:ext uri="{FF2B5EF4-FFF2-40B4-BE49-F238E27FC236}">
                  <a16:creationId xmlns:a16="http://schemas.microsoft.com/office/drawing/2014/main" id="{691A1EE5-0DDE-4B72-9FAE-45FF5C65583E}"/>
                </a:ext>
              </a:extLst>
            </p:cNvPr>
            <p:cNvSpPr>
              <a:spLocks noChangeArrowheads="1"/>
            </p:cNvSpPr>
            <p:nvPr/>
          </p:nvSpPr>
          <p:spPr bwMode="auto">
            <a:xfrm>
              <a:off x="2590" y="3249"/>
              <a:ext cx="192" cy="18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 name="Oval 9">
              <a:extLst>
                <a:ext uri="{FF2B5EF4-FFF2-40B4-BE49-F238E27FC236}">
                  <a16:creationId xmlns:a16="http://schemas.microsoft.com/office/drawing/2014/main" id="{D9DC223E-5A98-4479-AA47-9CADA85686CD}"/>
                </a:ext>
              </a:extLst>
            </p:cNvPr>
            <p:cNvSpPr>
              <a:spLocks noChangeArrowheads="1"/>
            </p:cNvSpPr>
            <p:nvPr/>
          </p:nvSpPr>
          <p:spPr bwMode="auto">
            <a:xfrm>
              <a:off x="2333" y="3436"/>
              <a:ext cx="233" cy="234"/>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 name="Oval 10">
              <a:extLst>
                <a:ext uri="{FF2B5EF4-FFF2-40B4-BE49-F238E27FC236}">
                  <a16:creationId xmlns:a16="http://schemas.microsoft.com/office/drawing/2014/main" id="{7BCE9545-689C-4F5D-9410-8AE7F83012A5}"/>
                </a:ext>
              </a:extLst>
            </p:cNvPr>
            <p:cNvSpPr>
              <a:spLocks noChangeArrowheads="1"/>
            </p:cNvSpPr>
            <p:nvPr/>
          </p:nvSpPr>
          <p:spPr bwMode="auto">
            <a:xfrm>
              <a:off x="2240" y="3150"/>
              <a:ext cx="116" cy="11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 name="Oval 11">
              <a:extLst>
                <a:ext uri="{FF2B5EF4-FFF2-40B4-BE49-F238E27FC236}">
                  <a16:creationId xmlns:a16="http://schemas.microsoft.com/office/drawing/2014/main" id="{98FDA9A5-6F0B-4919-BE39-ABEC0FEC9BDE}"/>
                </a:ext>
              </a:extLst>
            </p:cNvPr>
            <p:cNvSpPr>
              <a:spLocks noChangeArrowheads="1"/>
            </p:cNvSpPr>
            <p:nvPr/>
          </p:nvSpPr>
          <p:spPr bwMode="auto">
            <a:xfrm>
              <a:off x="2065" y="3413"/>
              <a:ext cx="111" cy="117"/>
            </a:xfrm>
            <a:prstGeom prst="ellips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5" name="Freeform 12">
              <a:extLst>
                <a:ext uri="{FF2B5EF4-FFF2-40B4-BE49-F238E27FC236}">
                  <a16:creationId xmlns:a16="http://schemas.microsoft.com/office/drawing/2014/main" id="{75B853E7-0E81-45A5-8DC8-F6D390171D95}"/>
                </a:ext>
              </a:extLst>
            </p:cNvPr>
            <p:cNvSpPr>
              <a:spLocks/>
            </p:cNvSpPr>
            <p:nvPr/>
          </p:nvSpPr>
          <p:spPr bwMode="auto">
            <a:xfrm>
              <a:off x="2287" y="3670"/>
              <a:ext cx="332" cy="169"/>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6" name="Freeform 13">
              <a:extLst>
                <a:ext uri="{FF2B5EF4-FFF2-40B4-BE49-F238E27FC236}">
                  <a16:creationId xmlns:a16="http://schemas.microsoft.com/office/drawing/2014/main" id="{63DBD92A-4B67-4FA1-90BE-773F013C6091}"/>
                </a:ext>
              </a:extLst>
            </p:cNvPr>
            <p:cNvSpPr>
              <a:spLocks/>
            </p:cNvSpPr>
            <p:nvPr/>
          </p:nvSpPr>
          <p:spPr bwMode="auto">
            <a:xfrm>
              <a:off x="2566" y="3436"/>
              <a:ext cx="233" cy="117"/>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47" name="key">
            <a:extLst>
              <a:ext uri="{FF2B5EF4-FFF2-40B4-BE49-F238E27FC236}">
                <a16:creationId xmlns:a16="http://schemas.microsoft.com/office/drawing/2014/main" id="{2172B368-D2F2-4246-8D44-E66F0A8FD03A}"/>
              </a:ext>
            </a:extLst>
          </p:cNvPr>
          <p:cNvSpPr>
            <a:spLocks noChangeAspect="1" noEditPoints="1"/>
          </p:cNvSpPr>
          <p:nvPr/>
        </p:nvSpPr>
        <p:spPr bwMode="auto">
          <a:xfrm>
            <a:off x="1438661" y="6164334"/>
            <a:ext cx="295406" cy="29389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55" name="Picture 54">
            <a:extLst>
              <a:ext uri="{FF2B5EF4-FFF2-40B4-BE49-F238E27FC236}">
                <a16:creationId xmlns:a16="http://schemas.microsoft.com/office/drawing/2014/main" id="{F627E586-2807-4C1B-9EEF-A1ECC632F740}"/>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1332513" y="4112110"/>
            <a:ext cx="435092" cy="227576"/>
          </a:xfrm>
          <a:prstGeom prst="rect">
            <a:avLst/>
          </a:prstGeom>
        </p:spPr>
      </p:pic>
      <p:grpSp>
        <p:nvGrpSpPr>
          <p:cNvPr id="59" name="Group 58">
            <a:extLst>
              <a:ext uri="{FF2B5EF4-FFF2-40B4-BE49-F238E27FC236}">
                <a16:creationId xmlns:a16="http://schemas.microsoft.com/office/drawing/2014/main" id="{F8A2F201-7A5C-4157-9C92-5E2C7FA1AB2A}"/>
              </a:ext>
            </a:extLst>
          </p:cNvPr>
          <p:cNvGrpSpPr/>
          <p:nvPr/>
        </p:nvGrpSpPr>
        <p:grpSpPr>
          <a:xfrm rot="20700000">
            <a:off x="1383591" y="5676218"/>
            <a:ext cx="333405" cy="265916"/>
            <a:chOff x="-156824" y="2791591"/>
            <a:chExt cx="620907" cy="495220"/>
          </a:xfrm>
        </p:grpSpPr>
        <p:sp>
          <p:nvSpPr>
            <p:cNvPr id="57" name="gear_3">
              <a:extLst>
                <a:ext uri="{FF2B5EF4-FFF2-40B4-BE49-F238E27FC236}">
                  <a16:creationId xmlns:a16="http://schemas.microsoft.com/office/drawing/2014/main" id="{6556AC3B-A319-4D6A-960E-78D4D9356926}"/>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58" name="gear_3">
              <a:extLst>
                <a:ext uri="{FF2B5EF4-FFF2-40B4-BE49-F238E27FC236}">
                  <a16:creationId xmlns:a16="http://schemas.microsoft.com/office/drawing/2014/main" id="{37CF637C-1799-4BDC-A904-4A1B44E7A57F}"/>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Tree>
    <p:extLst>
      <p:ext uri="{BB962C8B-B14F-4D97-AF65-F5344CB8AC3E}">
        <p14:creationId xmlns:p14="http://schemas.microsoft.com/office/powerpoint/2010/main" val="209972319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627" r="16667" b="29721"/>
          <a:stretch/>
        </p:blipFill>
        <p:spPr>
          <a:xfrm>
            <a:off x="4391557" y="1081053"/>
            <a:ext cx="3419856" cy="2088867"/>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20576" r="2460" b="29778"/>
          <a:stretch/>
        </p:blipFill>
        <p:spPr>
          <a:xfrm>
            <a:off x="514682" y="1081052"/>
            <a:ext cx="3419856" cy="2080159"/>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26232" t="14392" r="9596" b="26814"/>
          <a:stretch/>
        </p:blipFill>
        <p:spPr>
          <a:xfrm>
            <a:off x="8266978" y="1081051"/>
            <a:ext cx="3419856" cy="2088869"/>
          </a:xfrm>
          <a:prstGeom prst="rect">
            <a:avLst/>
          </a:prstGeom>
        </p:spPr>
      </p:pic>
      <p:sp>
        <p:nvSpPr>
          <p:cNvPr id="50" name="Rectangle 49">
            <a:extLst>
              <a:ext uri="{FF2B5EF4-FFF2-40B4-BE49-F238E27FC236}">
                <a16:creationId xmlns:a16="http://schemas.microsoft.com/office/drawing/2014/main" id="{C211FEFF-48D3-4467-8544-C21B18369323}"/>
              </a:ext>
            </a:extLst>
          </p:cNvPr>
          <p:cNvSpPr/>
          <p:nvPr/>
        </p:nvSpPr>
        <p:spPr>
          <a:xfrm>
            <a:off x="386301" y="218955"/>
            <a:ext cx="11262360"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078D6"/>
                </a:solidFill>
                <a:effectLst/>
                <a:uLnTx/>
                <a:uFillTx/>
                <a:latin typeface="Segoe UI" panose="020B0502040204020203" pitchFamily="34" charset="0"/>
                <a:ea typeface="+mn-ea"/>
                <a:cs typeface="Segoe UI" panose="020B0502040204020203" pitchFamily="34" charset="0"/>
              </a:rPr>
              <a:t>Azure </a:t>
            </a:r>
            <a:r>
              <a:rPr kumimoji="0" lang="en-US" sz="4400" b="0" i="0" u="none" strike="noStrike" kern="1200" cap="none" spc="0" normalizeH="0" baseline="0" noProof="0" dirty="0" err="1">
                <a:ln>
                  <a:noFill/>
                </a:ln>
                <a:solidFill>
                  <a:srgbClr val="0078D6"/>
                </a:solidFill>
                <a:effectLst/>
                <a:uLnTx/>
                <a:uFillTx/>
                <a:latin typeface="Segoe UI" panose="020B0502040204020203" pitchFamily="34" charset="0"/>
                <a:ea typeface="+mn-ea"/>
                <a:cs typeface="Segoe UI" panose="020B0502040204020203" pitchFamily="34" charset="0"/>
              </a:rPr>
              <a:t>Databricks</a:t>
            </a:r>
            <a:r>
              <a:rPr kumimoji="0" lang="en-US" sz="4400" b="0" i="0" u="none" strike="noStrike" kern="1200" cap="none" spc="0" normalizeH="0" baseline="0" noProof="0" dirty="0">
                <a:ln>
                  <a:noFill/>
                </a:ln>
                <a:solidFill>
                  <a:srgbClr val="0078D6"/>
                </a:solidFill>
                <a:effectLst/>
                <a:uLnTx/>
                <a:uFillTx/>
                <a:latin typeface="Segoe UI" panose="020B0502040204020203" pitchFamily="34" charset="0"/>
                <a:ea typeface="+mn-ea"/>
                <a:cs typeface="Segoe UI" panose="020B0502040204020203" pitchFamily="34" charset="0"/>
              </a:rPr>
              <a:t> key audiences &amp; benefits</a:t>
            </a:r>
          </a:p>
        </p:txBody>
      </p:sp>
      <p:cxnSp>
        <p:nvCxnSpPr>
          <p:cNvPr id="54" name="Straight Arrow Connector 53">
            <a:extLst>
              <a:ext uri="{FF2B5EF4-FFF2-40B4-BE49-F238E27FC236}">
                <a16:creationId xmlns:a16="http://schemas.microsoft.com/office/drawing/2014/main" id="{8F9D6C96-9414-417E-B562-D736C1992132}"/>
              </a:ext>
            </a:extLst>
          </p:cNvPr>
          <p:cNvCxnSpPr/>
          <p:nvPr/>
        </p:nvCxnSpPr>
        <p:spPr>
          <a:xfrm>
            <a:off x="526774" y="6422445"/>
            <a:ext cx="11121887" cy="0"/>
          </a:xfrm>
          <a:prstGeom prst="straightConnector1">
            <a:avLst/>
          </a:prstGeom>
          <a:ln w="12700">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61342E0F-5374-4A63-8C42-42008D0F780A}"/>
              </a:ext>
            </a:extLst>
          </p:cNvPr>
          <p:cNvSpPr/>
          <p:nvPr/>
        </p:nvSpPr>
        <p:spPr>
          <a:xfrm>
            <a:off x="4797684" y="6253168"/>
            <a:ext cx="2580065" cy="338554"/>
          </a:xfrm>
          <a:prstGeom prst="rect">
            <a:avLst/>
          </a:prstGeom>
          <a:solidFill>
            <a:schemeClr val="bg1"/>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rPr>
              <a:t>Unified analytics p</a:t>
            </a:r>
            <a:r>
              <a:rPr kumimoji="0" lang="en-US" sz="1600" b="1" i="0" u="none" strike="noStrike" kern="1200" cap="none" spc="0" normalizeH="0" baseline="0" noProof="0" dirty="0" err="1">
                <a:ln>
                  <a:noFill/>
                </a:ln>
                <a:solidFill>
                  <a:srgbClr val="0078D6"/>
                </a:solidFill>
                <a:effectLst/>
                <a:uLnTx/>
                <a:uFillTx/>
                <a:latin typeface="Segoe UI Semibold" charset="0"/>
                <a:ea typeface="Segoe UI Semibold" charset="0"/>
                <a:cs typeface="Segoe UI Semibold" charset="0"/>
              </a:rPr>
              <a:t>latform</a:t>
            </a:r>
            <a:endParaRPr kumimoji="0" lang="en-US" sz="160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endParaRPr>
          </a:p>
        </p:txBody>
      </p:sp>
      <p:sp>
        <p:nvSpPr>
          <p:cNvPr id="9" name="Rectangle 8">
            <a:extLst>
              <a:ext uri="{FF2B5EF4-FFF2-40B4-BE49-F238E27FC236}">
                <a16:creationId xmlns:a16="http://schemas.microsoft.com/office/drawing/2014/main" id="{E6290500-71AB-415C-BFC9-02F68E07D7CB}"/>
              </a:ext>
            </a:extLst>
          </p:cNvPr>
          <p:cNvSpPr/>
          <p:nvPr/>
        </p:nvSpPr>
        <p:spPr>
          <a:xfrm>
            <a:off x="519254" y="3476776"/>
            <a:ext cx="3410712" cy="26893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Integrated workspace</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Easy data exploration</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Collaborative experience</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Interactive dashboards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Faster insights</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Best Spark &amp; s</a:t>
            </a:r>
            <a:r>
              <a:rPr kumimoji="0" lang="en-US" sz="1200" b="0" i="0" u="none" strike="noStrike" kern="1200" cap="none" spc="0" normalizeH="0" baseline="0" noProof="0" dirty="0" err="1">
                <a:ln>
                  <a:noFill/>
                </a:ln>
                <a:solidFill>
                  <a:srgbClr val="505050"/>
                </a:solidFill>
                <a:effectLst/>
                <a:uLnTx/>
                <a:uFillTx/>
                <a:latin typeface="Segoe UI Semilight" charset="0"/>
                <a:ea typeface="Segoe UI Semilight" charset="0"/>
                <a:cs typeface="Segoe UI Semilight" charset="0"/>
              </a:rPr>
              <a:t>erverless</a:t>
            </a:r>
            <a:endPar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endParaRP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err="1">
                <a:ln>
                  <a:noFill/>
                </a:ln>
                <a:solidFill>
                  <a:srgbClr val="505050"/>
                </a:solidFill>
                <a:effectLst/>
                <a:uLnTx/>
                <a:uFillTx/>
                <a:latin typeface="Segoe UI Semilight" charset="0"/>
                <a:ea typeface="Segoe UI Semilight" charset="0"/>
                <a:cs typeface="Segoe UI Semilight" charset="0"/>
              </a:rPr>
              <a:t>Databricks</a:t>
            </a: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 managed Spark</a:t>
            </a:r>
          </a:p>
          <a:p>
            <a:pPr marL="742950" marR="0" lvl="1"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0" marR="0" lvl="0" indent="0" algn="l" defTabSz="914400" rtl="0" eaLnBrk="1" fontAlgn="auto" latinLnBrk="0" hangingPunct="1">
              <a:lnSpc>
                <a:spcPct val="100000"/>
              </a:lnSpc>
              <a:spcBef>
                <a:spcPts val="0"/>
              </a:spcBef>
              <a:spcAft>
                <a:spcPts val="1000"/>
              </a:spcAft>
              <a:buClrTx/>
              <a:buSzTx/>
              <a:buFontTx/>
              <a:buNone/>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p:txBody>
      </p:sp>
      <p:sp>
        <p:nvSpPr>
          <p:cNvPr id="42" name="Rectangle 41">
            <a:extLst>
              <a:ext uri="{FF2B5EF4-FFF2-40B4-BE49-F238E27FC236}">
                <a16:creationId xmlns:a16="http://schemas.microsoft.com/office/drawing/2014/main" id="{4732BA7B-7F11-4827-9008-B1B172792573}"/>
              </a:ext>
            </a:extLst>
          </p:cNvPr>
          <p:cNvSpPr/>
          <p:nvPr/>
        </p:nvSpPr>
        <p:spPr>
          <a:xfrm>
            <a:off x="4396129" y="3476777"/>
            <a:ext cx="3410712" cy="268889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Improved ETL performance</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Zero management clusters, </a:t>
            </a:r>
            <a:r>
              <a:rPr kumimoji="0" lang="en-US" sz="1200" b="0" i="0" u="none" strike="noStrike" kern="1200" cap="none" spc="0" normalizeH="0" baseline="0" noProof="0" dirty="0" err="1">
                <a:ln>
                  <a:noFill/>
                </a:ln>
                <a:solidFill>
                  <a:srgbClr val="505050"/>
                </a:solidFill>
                <a:effectLst/>
                <a:uLnTx/>
                <a:uFillTx/>
                <a:latin typeface="Segoe UI Semilight" charset="0"/>
                <a:ea typeface="Segoe UI Semilight" charset="0"/>
                <a:cs typeface="Segoe UI Semilight" charset="0"/>
              </a:rPr>
              <a:t>serverless</a:t>
            </a:r>
            <a:endPar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endParaRP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Easy to schedule jobs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Automated workflows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Enhanced monitoring &amp; troubleshooting</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Automated alerts &amp; easy access to logs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Zero Management Spark</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Cluster democratization (s</a:t>
            </a:r>
            <a:r>
              <a:rPr kumimoji="0" lang="en-US" sz="1200" b="1" i="0" u="none" strike="noStrike" kern="1200" cap="none" spc="0" normalizeH="0" baseline="0" noProof="0" dirty="0" err="1">
                <a:ln>
                  <a:noFill/>
                </a:ln>
                <a:solidFill>
                  <a:srgbClr val="505050"/>
                </a:solidFill>
                <a:effectLst/>
                <a:uLnTx/>
                <a:uFillTx/>
                <a:latin typeface="Segoe UI Semibold" charset="0"/>
                <a:ea typeface="Segoe UI Semibold" charset="0"/>
                <a:cs typeface="Segoe UI Semibold" charset="0"/>
              </a:rPr>
              <a:t>erverless</a:t>
            </a: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t>
            </a:r>
          </a:p>
        </p:txBody>
      </p:sp>
      <p:sp>
        <p:nvSpPr>
          <p:cNvPr id="43" name="Rectangle 42">
            <a:extLst>
              <a:ext uri="{FF2B5EF4-FFF2-40B4-BE49-F238E27FC236}">
                <a16:creationId xmlns:a16="http://schemas.microsoft.com/office/drawing/2014/main" id="{5DAFEC04-A886-4789-86B3-3377B7595779}"/>
              </a:ext>
            </a:extLst>
          </p:cNvPr>
          <p:cNvSpPr/>
          <p:nvPr/>
        </p:nvSpPr>
        <p:spPr>
          <a:xfrm>
            <a:off x="8271550" y="3476776"/>
            <a:ext cx="3410712" cy="268889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Fast, collaborative analytics platform accelerating time to market</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 dev-ops required</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Enterprise grade security</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Encryption</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End-to-end auditing</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Role-based control</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Compliance</a:t>
            </a:r>
          </a:p>
          <a:p>
            <a:pPr marL="742950" marR="0" lvl="1"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0" i="0" u="none" strike="noStrike" kern="1200" cap="none" spc="100" normalizeH="0" baseline="0" noProof="0" dirty="0">
              <a:ln>
                <a:noFill/>
              </a:ln>
              <a:solidFill>
                <a:srgbClr val="505050"/>
              </a:solidFill>
              <a:effectLst/>
              <a:uLnTx/>
              <a:uFillTx/>
              <a:latin typeface="Segoe UI Semilight" charset="0"/>
              <a:ea typeface="Segoe UI Semilight" charset="0"/>
              <a:cs typeface="Segoe UI Semilight"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p:txBody>
      </p:sp>
      <p:sp>
        <p:nvSpPr>
          <p:cNvPr id="7" name="TextBox 6">
            <a:extLst>
              <a:ext uri="{FF2B5EF4-FFF2-40B4-BE49-F238E27FC236}">
                <a16:creationId xmlns:a16="http://schemas.microsoft.com/office/drawing/2014/main" id="{E283C150-1D83-4C51-9B03-8BAD658D964D}"/>
              </a:ext>
            </a:extLst>
          </p:cNvPr>
          <p:cNvSpPr txBox="1"/>
          <p:nvPr/>
        </p:nvSpPr>
        <p:spPr>
          <a:xfrm>
            <a:off x="519254"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Data scientist</a:t>
            </a:r>
          </a:p>
        </p:txBody>
      </p:sp>
      <p:sp>
        <p:nvSpPr>
          <p:cNvPr id="51" name="TextBox 50">
            <a:extLst>
              <a:ext uri="{FF2B5EF4-FFF2-40B4-BE49-F238E27FC236}">
                <a16:creationId xmlns:a16="http://schemas.microsoft.com/office/drawing/2014/main" id="{E283C150-1D83-4C51-9B03-8BAD658D964D}"/>
              </a:ext>
            </a:extLst>
          </p:cNvPr>
          <p:cNvSpPr txBox="1"/>
          <p:nvPr/>
        </p:nvSpPr>
        <p:spPr>
          <a:xfrm>
            <a:off x="4396129"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Data engineer</a:t>
            </a:r>
          </a:p>
        </p:txBody>
      </p:sp>
      <p:sp>
        <p:nvSpPr>
          <p:cNvPr id="53" name="TextBox 52">
            <a:extLst>
              <a:ext uri="{FF2B5EF4-FFF2-40B4-BE49-F238E27FC236}">
                <a16:creationId xmlns:a16="http://schemas.microsoft.com/office/drawing/2014/main" id="{E283C150-1D83-4C51-9B03-8BAD658D964D}"/>
              </a:ext>
            </a:extLst>
          </p:cNvPr>
          <p:cNvSpPr txBox="1"/>
          <p:nvPr/>
        </p:nvSpPr>
        <p:spPr>
          <a:xfrm>
            <a:off x="8271550"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CDO, VP of analytics</a:t>
            </a:r>
          </a:p>
        </p:txBody>
      </p:sp>
      <p:sp>
        <p:nvSpPr>
          <p:cNvPr id="17" name="TextBox 16">
            <a:extLst>
              <a:ext uri="{FF2B5EF4-FFF2-40B4-BE49-F238E27FC236}">
                <a16:creationId xmlns:a16="http://schemas.microsoft.com/office/drawing/2014/main" id="{08554F02-0070-4660-9867-DAF578194290}"/>
              </a:ext>
            </a:extLst>
          </p:cNvPr>
          <p:cNvSpPr txBox="1"/>
          <p:nvPr/>
        </p:nvSpPr>
        <p:spPr>
          <a:xfrm>
            <a:off x="25081" y="6465632"/>
            <a:ext cx="3949700" cy="348240"/>
          </a:xfrm>
          <a:prstGeom prst="rect">
            <a:avLst/>
          </a:prstGeom>
          <a:noFill/>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505050"/>
                </a:solidFill>
                <a:effectLst/>
                <a:uLnTx/>
                <a:uFillTx/>
                <a:latin typeface="Segoe UI"/>
                <a:ea typeface="Segoe UI" charset="0"/>
                <a:cs typeface="Segoe UI" charset="0"/>
              </a:rPr>
              <a:t>Provided by Microsoft and Databricks under NDA</a:t>
            </a:r>
          </a:p>
        </p:txBody>
      </p:sp>
    </p:spTree>
    <p:extLst>
      <p:ext uri="{BB962C8B-B14F-4D97-AF65-F5344CB8AC3E}">
        <p14:creationId xmlns:p14="http://schemas.microsoft.com/office/powerpoint/2010/main" val="334500927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a:xfrm>
            <a:off x="269240" y="289513"/>
            <a:ext cx="11655840" cy="899665"/>
          </a:xfrm>
        </p:spPr>
        <p:txBody>
          <a:bodyPr/>
          <a:lstStyle/>
          <a:p>
            <a:r>
              <a:rPr lang="en-US" dirty="0"/>
              <a:t>Advanced Analytics on Big Data</a:t>
            </a:r>
          </a:p>
        </p:txBody>
      </p:sp>
      <p:sp>
        <p:nvSpPr>
          <p:cNvPr id="98" name="Shape 101">
            <a:extLst>
              <a:ext uri="{FF2B5EF4-FFF2-40B4-BE49-F238E27FC236}">
                <a16:creationId xmlns:a16="http://schemas.microsoft.com/office/drawing/2014/main" id="{A5431729-A8D3-407B-8DE0-5B7777CE924D}"/>
              </a:ext>
            </a:extLst>
          </p:cNvPr>
          <p:cNvSpPr txBox="1"/>
          <p:nvPr/>
        </p:nvSpPr>
        <p:spPr>
          <a:xfrm>
            <a:off x="10285644" y="3105141"/>
            <a:ext cx="1627965" cy="253875"/>
          </a:xfrm>
          <a:prstGeom prst="rect">
            <a:avLst/>
          </a:prstGeom>
          <a:noFill/>
          <a:ln>
            <a:noFill/>
          </a:ln>
        </p:spPr>
        <p:txBody>
          <a:bodyPr lIns="91425" tIns="45700" rIns="91425" bIns="4570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Web &amp; mobile apps</a:t>
            </a:r>
          </a:p>
        </p:txBody>
      </p:sp>
      <p:grpSp>
        <p:nvGrpSpPr>
          <p:cNvPr id="99" name="Group 98">
            <a:extLst>
              <a:ext uri="{FF2B5EF4-FFF2-40B4-BE49-F238E27FC236}">
                <a16:creationId xmlns:a16="http://schemas.microsoft.com/office/drawing/2014/main" id="{D3172A0F-11F1-4EEF-820E-DE5FDEB59900}"/>
              </a:ext>
            </a:extLst>
          </p:cNvPr>
          <p:cNvGrpSpPr/>
          <p:nvPr/>
        </p:nvGrpSpPr>
        <p:grpSpPr>
          <a:xfrm>
            <a:off x="10692067" y="2243660"/>
            <a:ext cx="815118" cy="823994"/>
            <a:chOff x="9095124" y="3288299"/>
            <a:chExt cx="916056" cy="1001411"/>
          </a:xfrm>
        </p:grpSpPr>
        <p:grpSp>
          <p:nvGrpSpPr>
            <p:cNvPr id="100" name="Group 99">
              <a:extLst>
                <a:ext uri="{FF2B5EF4-FFF2-40B4-BE49-F238E27FC236}">
                  <a16:creationId xmlns:a16="http://schemas.microsoft.com/office/drawing/2014/main" id="{A9C76790-9254-4F15-B8D4-3F55FC0456F6}"/>
                </a:ext>
              </a:extLst>
            </p:cNvPr>
            <p:cNvGrpSpPr/>
            <p:nvPr/>
          </p:nvGrpSpPr>
          <p:grpSpPr>
            <a:xfrm>
              <a:off x="9615713" y="3659076"/>
              <a:ext cx="288492" cy="206742"/>
              <a:chOff x="3751869" y="1754414"/>
              <a:chExt cx="4688258" cy="3381830"/>
            </a:xfrm>
          </p:grpSpPr>
          <p:sp>
            <p:nvSpPr>
              <p:cNvPr id="116" name="Freeform: Shape 132">
                <a:extLst>
                  <a:ext uri="{FF2B5EF4-FFF2-40B4-BE49-F238E27FC236}">
                    <a16:creationId xmlns:a16="http://schemas.microsoft.com/office/drawing/2014/main" id="{B3AE1FCF-0564-46CC-92DB-D0F48762E680}"/>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7" name="Freeform: Shape 133">
                <a:extLst>
                  <a:ext uri="{FF2B5EF4-FFF2-40B4-BE49-F238E27FC236}">
                    <a16:creationId xmlns:a16="http://schemas.microsoft.com/office/drawing/2014/main" id="{705C9345-1C79-4A10-84FE-D17DE5D94230}"/>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8" name="Freeform: Shape 134">
                <a:extLst>
                  <a:ext uri="{FF2B5EF4-FFF2-40B4-BE49-F238E27FC236}">
                    <a16:creationId xmlns:a16="http://schemas.microsoft.com/office/drawing/2014/main" id="{C8D0F6E6-CC47-460F-934A-ECC570F60ADA}"/>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9" name="Freeform: Shape 135">
                <a:extLst>
                  <a:ext uri="{FF2B5EF4-FFF2-40B4-BE49-F238E27FC236}">
                    <a16:creationId xmlns:a16="http://schemas.microsoft.com/office/drawing/2014/main" id="{84E92819-8672-4616-B948-430538A0FBF2}"/>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101" name="Group 100">
              <a:extLst>
                <a:ext uri="{FF2B5EF4-FFF2-40B4-BE49-F238E27FC236}">
                  <a16:creationId xmlns:a16="http://schemas.microsoft.com/office/drawing/2014/main" id="{5B3C593B-CABD-4DB0-8A3E-170583EC01FB}"/>
                </a:ext>
              </a:extLst>
            </p:cNvPr>
            <p:cNvGrpSpPr/>
            <p:nvPr/>
          </p:nvGrpSpPr>
          <p:grpSpPr>
            <a:xfrm>
              <a:off x="9529086" y="3345220"/>
              <a:ext cx="202925" cy="182040"/>
              <a:chOff x="2974863" y="1824177"/>
              <a:chExt cx="285701" cy="257980"/>
            </a:xfrm>
            <a:noFill/>
          </p:grpSpPr>
          <p:sp>
            <p:nvSpPr>
              <p:cNvPr id="113" name="Rectangle 48">
                <a:extLst>
                  <a:ext uri="{FF2B5EF4-FFF2-40B4-BE49-F238E27FC236}">
                    <a16:creationId xmlns:a16="http://schemas.microsoft.com/office/drawing/2014/main" id="{A69CA661-2D34-45FF-AB50-8F34B38B04F1}"/>
                  </a:ext>
                </a:extLst>
              </p:cNvPr>
              <p:cNvSpPr>
                <a:spLocks noChangeArrowheads="1"/>
              </p:cNvSpPr>
              <p:nvPr/>
            </p:nvSpPr>
            <p:spPr bwMode="auto">
              <a:xfrm>
                <a:off x="2974866" y="1824177"/>
                <a:ext cx="285698" cy="257980"/>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4" name="Freeform 49">
                <a:extLst>
                  <a:ext uri="{FF2B5EF4-FFF2-40B4-BE49-F238E27FC236}">
                    <a16:creationId xmlns:a16="http://schemas.microsoft.com/office/drawing/2014/main" id="{19CC14DD-3A33-4953-907B-7AC114E7CF49}"/>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5" name="Oval 114">
                <a:extLst>
                  <a:ext uri="{FF2B5EF4-FFF2-40B4-BE49-F238E27FC236}">
                    <a16:creationId xmlns:a16="http://schemas.microsoft.com/office/drawing/2014/main" id="{1786C25E-44C5-473F-A8CF-3B3B92220937}"/>
                  </a:ext>
                </a:extLst>
              </p:cNvPr>
              <p:cNvSpPr>
                <a:spLocks noChangeArrowheads="1"/>
              </p:cNvSpPr>
              <p:nvPr/>
            </p:nvSpPr>
            <p:spPr bwMode="auto">
              <a:xfrm>
                <a:off x="3165681" y="1871082"/>
                <a:ext cx="47971" cy="46905"/>
              </a:xfrm>
              <a:prstGeom prst="ellipse">
                <a:avLst/>
              </a:pr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02" name="Freeform 9">
              <a:extLst>
                <a:ext uri="{FF2B5EF4-FFF2-40B4-BE49-F238E27FC236}">
                  <a16:creationId xmlns:a16="http://schemas.microsoft.com/office/drawing/2014/main" id="{403445BA-77A4-412A-81EA-75F2E3DE3240}"/>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3" name="Freeform 448">
              <a:extLst>
                <a:ext uri="{FF2B5EF4-FFF2-40B4-BE49-F238E27FC236}">
                  <a16:creationId xmlns:a16="http://schemas.microsoft.com/office/drawing/2014/main" id="{5650E165-13B6-4F4B-9D4A-65C8CFDF06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4" name="Freeform 5">
              <a:extLst>
                <a:ext uri="{FF2B5EF4-FFF2-40B4-BE49-F238E27FC236}">
                  <a16:creationId xmlns:a16="http://schemas.microsoft.com/office/drawing/2014/main" id="{6ACCBB94-E9C2-4809-8C13-B93C0BBE912B}"/>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05" name="Group 104">
              <a:extLst>
                <a:ext uri="{FF2B5EF4-FFF2-40B4-BE49-F238E27FC236}">
                  <a16:creationId xmlns:a16="http://schemas.microsoft.com/office/drawing/2014/main" id="{455CB632-F101-41B3-952F-9F82848EEC15}"/>
                </a:ext>
              </a:extLst>
            </p:cNvPr>
            <p:cNvGrpSpPr/>
            <p:nvPr/>
          </p:nvGrpSpPr>
          <p:grpSpPr>
            <a:xfrm>
              <a:off x="9528781" y="4077410"/>
              <a:ext cx="97135" cy="181233"/>
              <a:chOff x="4064485" y="1802065"/>
              <a:chExt cx="240628" cy="227361"/>
            </a:xfrm>
            <a:noFill/>
          </p:grpSpPr>
          <p:sp>
            <p:nvSpPr>
              <p:cNvPr id="110" name="Line 46">
                <a:extLst>
                  <a:ext uri="{FF2B5EF4-FFF2-40B4-BE49-F238E27FC236}">
                    <a16:creationId xmlns:a16="http://schemas.microsoft.com/office/drawing/2014/main" id="{986DF2AE-E79B-450E-93A0-D924F5B06D6D}"/>
                  </a:ext>
                </a:extLst>
              </p:cNvPr>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1" name="Line 47">
                <a:extLst>
                  <a:ext uri="{FF2B5EF4-FFF2-40B4-BE49-F238E27FC236}">
                    <a16:creationId xmlns:a16="http://schemas.microsoft.com/office/drawing/2014/main" id="{1A90E5FA-94AF-41E2-8720-EC7ED5F62FF4}"/>
                  </a:ext>
                </a:extLst>
              </p:cNvPr>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2" name="Line 54">
                <a:extLst>
                  <a:ext uri="{FF2B5EF4-FFF2-40B4-BE49-F238E27FC236}">
                    <a16:creationId xmlns:a16="http://schemas.microsoft.com/office/drawing/2014/main" id="{CE127571-27A6-4CEE-9CD1-4C706BB373DF}"/>
                  </a:ext>
                </a:extLst>
              </p:cNvPr>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06" name="Freeform: Shape 168">
              <a:extLst>
                <a:ext uri="{FF2B5EF4-FFF2-40B4-BE49-F238E27FC236}">
                  <a16:creationId xmlns:a16="http://schemas.microsoft.com/office/drawing/2014/main" id="{1929426B-414F-40E7-ABBB-530E7F80D587}"/>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07" name="Group 106">
              <a:extLst>
                <a:ext uri="{FF2B5EF4-FFF2-40B4-BE49-F238E27FC236}">
                  <a16:creationId xmlns:a16="http://schemas.microsoft.com/office/drawing/2014/main" id="{D0F47FB3-4648-4029-A367-55B1AB226F93}"/>
                </a:ext>
              </a:extLst>
            </p:cNvPr>
            <p:cNvGrpSpPr/>
            <p:nvPr/>
          </p:nvGrpSpPr>
          <p:grpSpPr>
            <a:xfrm>
              <a:off x="9855639" y="3437294"/>
              <a:ext cx="97133" cy="89562"/>
              <a:chOff x="9766486" y="4221497"/>
              <a:chExt cx="118215" cy="109717"/>
            </a:xfrm>
          </p:grpSpPr>
          <p:sp>
            <p:nvSpPr>
              <p:cNvPr id="108" name="Line 47">
                <a:extLst>
                  <a:ext uri="{FF2B5EF4-FFF2-40B4-BE49-F238E27FC236}">
                    <a16:creationId xmlns:a16="http://schemas.microsoft.com/office/drawing/2014/main" id="{008C9F09-7EF2-4373-B876-EFA4B04BDE6D}"/>
                  </a:ext>
                </a:extLst>
              </p:cNvPr>
              <p:cNvSpPr>
                <a:spLocks noChangeShapeType="1"/>
              </p:cNvSpPr>
              <p:nvPr/>
            </p:nvSpPr>
            <p:spPr bwMode="auto">
              <a:xfrm>
                <a:off x="9766486"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9" name="Line 54">
                <a:extLst>
                  <a:ext uri="{FF2B5EF4-FFF2-40B4-BE49-F238E27FC236}">
                    <a16:creationId xmlns:a16="http://schemas.microsoft.com/office/drawing/2014/main" id="{60D40EC9-6CB9-450B-A31E-C643F939E614}"/>
                  </a:ext>
                </a:extLst>
              </p:cNvPr>
              <p:cNvSpPr>
                <a:spLocks noChangeShapeType="1"/>
              </p:cNvSpPr>
              <p:nvPr/>
            </p:nvSpPr>
            <p:spPr bwMode="auto">
              <a:xfrm flipH="1">
                <a:off x="9766486" y="4331214"/>
                <a:ext cx="11821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120" name="Group 119">
            <a:extLst>
              <a:ext uri="{FF2B5EF4-FFF2-40B4-BE49-F238E27FC236}">
                <a16:creationId xmlns:a16="http://schemas.microsoft.com/office/drawing/2014/main" id="{C68771BA-E22C-464C-8FFA-FCC2CFBEBC61}"/>
              </a:ext>
            </a:extLst>
          </p:cNvPr>
          <p:cNvGrpSpPr/>
          <p:nvPr/>
        </p:nvGrpSpPr>
        <p:grpSpPr>
          <a:xfrm>
            <a:off x="8488048" y="2435675"/>
            <a:ext cx="756506" cy="652052"/>
            <a:chOff x="8376458" y="5925518"/>
            <a:chExt cx="1045926" cy="901512"/>
          </a:xfrm>
        </p:grpSpPr>
        <p:sp>
          <p:nvSpPr>
            <p:cNvPr id="121" name="Star: 4 Points 8">
              <a:extLst>
                <a:ext uri="{FF2B5EF4-FFF2-40B4-BE49-F238E27FC236}">
                  <a16:creationId xmlns:a16="http://schemas.microsoft.com/office/drawing/2014/main" id="{8B8BAA94-E6F7-4733-A71F-9F57968D86EA}"/>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2" name="Star: 4 Points 8">
              <a:extLst>
                <a:ext uri="{FF2B5EF4-FFF2-40B4-BE49-F238E27FC236}">
                  <a16:creationId xmlns:a16="http://schemas.microsoft.com/office/drawing/2014/main" id="{AAA214C0-79F7-4874-8AB9-A9C4C9CDF0BB}"/>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3" name="Oval 122">
              <a:extLst>
                <a:ext uri="{FF2B5EF4-FFF2-40B4-BE49-F238E27FC236}">
                  <a16:creationId xmlns:a16="http://schemas.microsoft.com/office/drawing/2014/main" id="{10B0D336-4193-4D52-9740-A6755E1F826B}"/>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4" name="Oval 9">
              <a:extLst>
                <a:ext uri="{FF2B5EF4-FFF2-40B4-BE49-F238E27FC236}">
                  <a16:creationId xmlns:a16="http://schemas.microsoft.com/office/drawing/2014/main" id="{14B5F71B-5884-4E29-8C00-250038C79D4D}"/>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50" name="Rectangle 149">
            <a:extLst>
              <a:ext uri="{FF2B5EF4-FFF2-40B4-BE49-F238E27FC236}">
                <a16:creationId xmlns:a16="http://schemas.microsoft.com/office/drawing/2014/main" id="{D4E19F47-58D1-4B76-BDB8-7D5BC5F6521C}"/>
              </a:ext>
            </a:extLst>
          </p:cNvPr>
          <p:cNvSpPr/>
          <p:nvPr/>
        </p:nvSpPr>
        <p:spPr>
          <a:xfrm>
            <a:off x="6510314" y="3107869"/>
            <a:ext cx="1428598" cy="577081"/>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Databricks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(Spark </a:t>
            </a:r>
            <a:r>
              <a:rPr kumimoji="0" lang="en-US" sz="1050" b="0" i="0" u="none" strike="noStrike" kern="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Mllib</a:t>
            </a: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 </a:t>
            </a:r>
            <a:r>
              <a:rPr kumimoji="0" lang="en-US" sz="1050" b="0" i="0" u="none" strike="noStrike" kern="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SparkR</a:t>
            </a: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 </a:t>
            </a:r>
            <a:r>
              <a:rPr kumimoji="0" lang="en-US" sz="1050" b="0" i="0" u="none" strike="noStrike" kern="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SparklyR</a:t>
            </a: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t>
            </a:r>
          </a:p>
        </p:txBody>
      </p:sp>
      <p:cxnSp>
        <p:nvCxnSpPr>
          <p:cNvPr id="227" name="Straight Arrow Connector 226">
            <a:extLst>
              <a:ext uri="{FF2B5EF4-FFF2-40B4-BE49-F238E27FC236}">
                <a16:creationId xmlns:a16="http://schemas.microsoft.com/office/drawing/2014/main" id="{58D045B2-835A-4280-B3A3-951850C61A84}"/>
              </a:ext>
            </a:extLst>
          </p:cNvPr>
          <p:cNvCxnSpPr>
            <a:cxnSpLocks/>
          </p:cNvCxnSpPr>
          <p:nvPr/>
        </p:nvCxnSpPr>
        <p:spPr>
          <a:xfrm>
            <a:off x="7649038" y="2816307"/>
            <a:ext cx="72882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FC01F62E-2B5C-4AD5-87B8-58BA1D823520}"/>
              </a:ext>
            </a:extLst>
          </p:cNvPr>
          <p:cNvCxnSpPr>
            <a:cxnSpLocks/>
          </p:cNvCxnSpPr>
          <p:nvPr/>
        </p:nvCxnSpPr>
        <p:spPr>
          <a:xfrm>
            <a:off x="9290312" y="2816307"/>
            <a:ext cx="95626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70A32036-1B51-4A92-9005-120E5F5B086E}"/>
              </a:ext>
            </a:extLst>
          </p:cNvPr>
          <p:cNvSpPr/>
          <p:nvPr/>
        </p:nvSpPr>
        <p:spPr>
          <a:xfrm>
            <a:off x="8114143" y="3107869"/>
            <a:ext cx="142859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Cosmos DB</a:t>
            </a:r>
          </a:p>
        </p:txBody>
      </p:sp>
      <p:cxnSp>
        <p:nvCxnSpPr>
          <p:cNvPr id="18" name="Connector: Elbow 17">
            <a:extLst>
              <a:ext uri="{FF2B5EF4-FFF2-40B4-BE49-F238E27FC236}">
                <a16:creationId xmlns:a16="http://schemas.microsoft.com/office/drawing/2014/main" id="{1A796BA6-8B26-4959-BD97-E319DC662487}"/>
              </a:ext>
            </a:extLst>
          </p:cNvPr>
          <p:cNvCxnSpPr>
            <a:cxnSpLocks/>
            <a:endCxn id="290" idx="0"/>
          </p:cNvCxnSpPr>
          <p:nvPr/>
        </p:nvCxnSpPr>
        <p:spPr>
          <a:xfrm>
            <a:off x="7224615" y="4032665"/>
            <a:ext cx="3883496" cy="559174"/>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27" name="Right Bracket 126">
            <a:extLst>
              <a:ext uri="{FF2B5EF4-FFF2-40B4-BE49-F238E27FC236}">
                <a16:creationId xmlns:a16="http://schemas.microsoft.com/office/drawing/2014/main" id="{8BE40FD8-9DDF-42F7-B481-F26112A4D836}"/>
              </a:ext>
            </a:extLst>
          </p:cNvPr>
          <p:cNvSpPr/>
          <p:nvPr/>
        </p:nvSpPr>
        <p:spPr>
          <a:xfrm>
            <a:off x="2223154" y="2349006"/>
            <a:ext cx="100766" cy="2681121"/>
          </a:xfrm>
          <a:prstGeom prst="rightBracket">
            <a:avLst>
              <a:gd name="adj" fmla="val 0"/>
            </a:avLst>
          </a:prstGeom>
          <a:solidFill>
            <a:schemeClr val="bg1"/>
          </a:solidFill>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TextBox 127">
            <a:extLst>
              <a:ext uri="{FF2B5EF4-FFF2-40B4-BE49-F238E27FC236}">
                <a16:creationId xmlns:a16="http://schemas.microsoft.com/office/drawing/2014/main" id="{7799A20C-30AD-4AB8-B2E4-8EB7A53138D2}"/>
              </a:ext>
            </a:extLst>
          </p:cNvPr>
          <p:cNvSpPr txBox="1"/>
          <p:nvPr/>
        </p:nvSpPr>
        <p:spPr>
          <a:xfrm>
            <a:off x="269240" y="4837252"/>
            <a:ext cx="1632135" cy="415498"/>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Business / custom apps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(Structured)</a:t>
            </a:r>
          </a:p>
        </p:txBody>
      </p:sp>
      <p:sp>
        <p:nvSpPr>
          <p:cNvPr id="129" name="TextBox 128">
            <a:extLst>
              <a:ext uri="{FF2B5EF4-FFF2-40B4-BE49-F238E27FC236}">
                <a16:creationId xmlns:a16="http://schemas.microsoft.com/office/drawing/2014/main" id="{62CA1D24-4E6F-40C7-B93E-A770E73F33E3}"/>
              </a:ext>
            </a:extLst>
          </p:cNvPr>
          <p:cNvSpPr txBox="1"/>
          <p:nvPr/>
        </p:nvSpPr>
        <p:spPr>
          <a:xfrm>
            <a:off x="269241" y="2574058"/>
            <a:ext cx="1475072" cy="415498"/>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Logs, files and media</a:t>
            </a:r>
            <a:b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(unstructured)</a:t>
            </a:r>
          </a:p>
        </p:txBody>
      </p:sp>
      <p:cxnSp>
        <p:nvCxnSpPr>
          <p:cNvPr id="130" name="Straight Arrow Connector 129">
            <a:extLst>
              <a:ext uri="{FF2B5EF4-FFF2-40B4-BE49-F238E27FC236}">
                <a16:creationId xmlns:a16="http://schemas.microsoft.com/office/drawing/2014/main" id="{FB355658-0832-4050-B2C6-51F63E503AC4}"/>
              </a:ext>
            </a:extLst>
          </p:cNvPr>
          <p:cNvCxnSpPr>
            <a:cxnSpLocks/>
          </p:cNvCxnSpPr>
          <p:nvPr/>
        </p:nvCxnSpPr>
        <p:spPr>
          <a:xfrm flipV="1">
            <a:off x="4977247" y="2816307"/>
            <a:ext cx="1796787"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938656B-DCC4-456A-B809-2BDB887F38A4}"/>
              </a:ext>
            </a:extLst>
          </p:cNvPr>
          <p:cNvCxnSpPr>
            <a:cxnSpLocks/>
          </p:cNvCxnSpPr>
          <p:nvPr/>
        </p:nvCxnSpPr>
        <p:spPr>
          <a:xfrm>
            <a:off x="9464404" y="4908620"/>
            <a:ext cx="1227663"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00C9D130-A07F-462B-8B9A-E6630374A46C}"/>
              </a:ext>
            </a:extLst>
          </p:cNvPr>
          <p:cNvSpPr/>
          <p:nvPr/>
        </p:nvSpPr>
        <p:spPr>
          <a:xfrm>
            <a:off x="4012021" y="3107869"/>
            <a:ext cx="1096619"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storage</a:t>
            </a:r>
          </a:p>
        </p:txBody>
      </p:sp>
      <p:sp>
        <p:nvSpPr>
          <p:cNvPr id="133" name="Rectangle 132">
            <a:extLst>
              <a:ext uri="{FF2B5EF4-FFF2-40B4-BE49-F238E27FC236}">
                <a16:creationId xmlns:a16="http://schemas.microsoft.com/office/drawing/2014/main" id="{991F45A1-38F6-4686-B361-DAFBA45B6969}"/>
              </a:ext>
            </a:extLst>
          </p:cNvPr>
          <p:cNvSpPr/>
          <p:nvPr/>
        </p:nvSpPr>
        <p:spPr>
          <a:xfrm>
            <a:off x="4600409" y="4823844"/>
            <a:ext cx="73318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err="1">
                <a:ln>
                  <a:noFill/>
                </a:ln>
                <a:solidFill>
                  <a:srgbClr val="0078D7"/>
                </a:solidFill>
                <a:effectLst/>
                <a:uLnTx/>
                <a:uFillTx/>
                <a:latin typeface="Segoe UI Semibold" panose="020B0702040204020203" pitchFamily="34" charset="0"/>
                <a:ea typeface="+mn-ea"/>
                <a:cs typeface="Segoe UI Semibold" panose="020B0702040204020203" pitchFamily="34" charset="0"/>
              </a:rPr>
              <a:t>Polybase</a:t>
            </a:r>
            <a:endParaRPr kumimoji="0" lang="en-US" sz="105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134" name="Rectangle 133">
            <a:extLst>
              <a:ext uri="{FF2B5EF4-FFF2-40B4-BE49-F238E27FC236}">
                <a16:creationId xmlns:a16="http://schemas.microsoft.com/office/drawing/2014/main" id="{977DD768-FD47-48CD-85E6-8CAADDA0BD91}"/>
              </a:ext>
            </a:extLst>
          </p:cNvPr>
          <p:cNvSpPr/>
          <p:nvPr/>
        </p:nvSpPr>
        <p:spPr>
          <a:xfrm>
            <a:off x="7906689" y="5216011"/>
            <a:ext cx="192912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SQL Data Warehouse</a:t>
            </a:r>
          </a:p>
        </p:txBody>
      </p:sp>
      <p:sp>
        <p:nvSpPr>
          <p:cNvPr id="135" name="Rectangle 134">
            <a:extLst>
              <a:ext uri="{FF2B5EF4-FFF2-40B4-BE49-F238E27FC236}">
                <a16:creationId xmlns:a16="http://schemas.microsoft.com/office/drawing/2014/main" id="{2A60D9C0-1C6A-4F86-87B0-C4E861CF1695}"/>
              </a:ext>
            </a:extLst>
          </p:cNvPr>
          <p:cNvSpPr/>
          <p:nvPr/>
        </p:nvSpPr>
        <p:spPr>
          <a:xfrm>
            <a:off x="2680364" y="3107869"/>
            <a:ext cx="1047083"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factory </a:t>
            </a:r>
          </a:p>
        </p:txBody>
      </p:sp>
      <p:sp>
        <p:nvSpPr>
          <p:cNvPr id="136" name="Rectangle 135">
            <a:extLst>
              <a:ext uri="{FF2B5EF4-FFF2-40B4-BE49-F238E27FC236}">
                <a16:creationId xmlns:a16="http://schemas.microsoft.com/office/drawing/2014/main" id="{3B040615-B322-4A1E-8096-3710539AB451}"/>
              </a:ext>
            </a:extLst>
          </p:cNvPr>
          <p:cNvSpPr/>
          <p:nvPr/>
        </p:nvSpPr>
        <p:spPr>
          <a:xfrm>
            <a:off x="2680364" y="5048186"/>
            <a:ext cx="1047083"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factory </a:t>
            </a:r>
          </a:p>
        </p:txBody>
      </p:sp>
      <p:grpSp>
        <p:nvGrpSpPr>
          <p:cNvPr id="138" name="Group 137">
            <a:extLst>
              <a:ext uri="{FF2B5EF4-FFF2-40B4-BE49-F238E27FC236}">
                <a16:creationId xmlns:a16="http://schemas.microsoft.com/office/drawing/2014/main" id="{2173EC3D-7FD8-4974-9C6B-276CBA483EA7}"/>
              </a:ext>
            </a:extLst>
          </p:cNvPr>
          <p:cNvGrpSpPr/>
          <p:nvPr/>
        </p:nvGrpSpPr>
        <p:grpSpPr>
          <a:xfrm>
            <a:off x="532295" y="4337783"/>
            <a:ext cx="1064771" cy="406286"/>
            <a:chOff x="579957" y="1614888"/>
            <a:chExt cx="1064771" cy="406286"/>
          </a:xfrm>
        </p:grpSpPr>
        <p:grpSp>
          <p:nvGrpSpPr>
            <p:cNvPr id="139" name="Group 138">
              <a:extLst>
                <a:ext uri="{FF2B5EF4-FFF2-40B4-BE49-F238E27FC236}">
                  <a16:creationId xmlns:a16="http://schemas.microsoft.com/office/drawing/2014/main" id="{53CFD7F8-9ACC-4BE2-8061-7CD9E918A5BC}"/>
                </a:ext>
              </a:extLst>
            </p:cNvPr>
            <p:cNvGrpSpPr/>
            <p:nvPr/>
          </p:nvGrpSpPr>
          <p:grpSpPr>
            <a:xfrm>
              <a:off x="1174991" y="1632049"/>
              <a:ext cx="469737" cy="385154"/>
              <a:chOff x="1778647" y="1301093"/>
              <a:chExt cx="307813" cy="252387"/>
            </a:xfrm>
            <a:noFill/>
          </p:grpSpPr>
          <p:grpSp>
            <p:nvGrpSpPr>
              <p:cNvPr id="145" name="Group 144">
                <a:extLst>
                  <a:ext uri="{FF2B5EF4-FFF2-40B4-BE49-F238E27FC236}">
                    <a16:creationId xmlns:a16="http://schemas.microsoft.com/office/drawing/2014/main" id="{14F39183-2089-481B-8DCD-4B5F7EFBC411}"/>
                  </a:ext>
                </a:extLst>
              </p:cNvPr>
              <p:cNvGrpSpPr/>
              <p:nvPr/>
            </p:nvGrpSpPr>
            <p:grpSpPr>
              <a:xfrm>
                <a:off x="1778647" y="1301093"/>
                <a:ext cx="307813" cy="252387"/>
                <a:chOff x="2107086" y="1452805"/>
                <a:chExt cx="307813" cy="252387"/>
              </a:xfrm>
              <a:grpFill/>
            </p:grpSpPr>
            <p:sp>
              <p:nvSpPr>
                <p:cNvPr id="197" name="Rectangle 196">
                  <a:extLst>
                    <a:ext uri="{FF2B5EF4-FFF2-40B4-BE49-F238E27FC236}">
                      <a16:creationId xmlns:a16="http://schemas.microsoft.com/office/drawing/2014/main" id="{0D55CF74-A336-46C7-B61F-911601461AEE}"/>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8" name="Rectangle 197">
                  <a:extLst>
                    <a:ext uri="{FF2B5EF4-FFF2-40B4-BE49-F238E27FC236}">
                      <a16:creationId xmlns:a16="http://schemas.microsoft.com/office/drawing/2014/main" id="{C88FA3F8-CC1B-4F0E-BDAC-BFBB3876D2DD}"/>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9" name="Rectangle 198">
                  <a:extLst>
                    <a:ext uri="{FF2B5EF4-FFF2-40B4-BE49-F238E27FC236}">
                      <a16:creationId xmlns:a16="http://schemas.microsoft.com/office/drawing/2014/main" id="{F0D4458E-1274-49FF-A1E2-7F3819E035AA}"/>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200" name="Rectangle 199">
                  <a:extLst>
                    <a:ext uri="{FF2B5EF4-FFF2-40B4-BE49-F238E27FC236}">
                      <a16:creationId xmlns:a16="http://schemas.microsoft.com/office/drawing/2014/main" id="{A0A086C4-1DA4-4A04-810B-CA9F038B7104}"/>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cxnSp>
            <p:nvCxnSpPr>
              <p:cNvPr id="195" name="Straight Connector 194">
                <a:extLst>
                  <a:ext uri="{FF2B5EF4-FFF2-40B4-BE49-F238E27FC236}">
                    <a16:creationId xmlns:a16="http://schemas.microsoft.com/office/drawing/2014/main" id="{6A6C164E-1188-4E76-B28F-46B1955767E8}"/>
                  </a:ext>
                </a:extLst>
              </p:cNvPr>
              <p:cNvCxnSpPr/>
              <p:nvPr/>
            </p:nvCxnSpPr>
            <p:spPr>
              <a:xfrm>
                <a:off x="1979319" y="1500876"/>
                <a:ext cx="0" cy="51699"/>
              </a:xfrm>
              <a:prstGeom prst="line">
                <a:avLst/>
              </a:prstGeom>
              <a:grpFill/>
              <a:ln w="12700" cap="flat">
                <a:solidFill>
                  <a:schemeClr val="tx1"/>
                </a:solidFill>
                <a:prstDash val="solid"/>
                <a:miter lim="800000"/>
                <a:headEnd/>
                <a:tailEnd/>
              </a:ln>
              <a:extLst/>
            </p:spPr>
          </p:cxnSp>
          <p:cxnSp>
            <p:nvCxnSpPr>
              <p:cNvPr id="196" name="Straight Connector 195">
                <a:extLst>
                  <a:ext uri="{FF2B5EF4-FFF2-40B4-BE49-F238E27FC236}">
                    <a16:creationId xmlns:a16="http://schemas.microsoft.com/office/drawing/2014/main" id="{6A249B1D-3D01-4F8D-99F0-2439B988FCA8}"/>
                  </a:ext>
                </a:extLst>
              </p:cNvPr>
              <p:cNvCxnSpPr/>
              <p:nvPr/>
            </p:nvCxnSpPr>
            <p:spPr>
              <a:xfrm>
                <a:off x="2031707" y="1500876"/>
                <a:ext cx="0" cy="51699"/>
              </a:xfrm>
              <a:prstGeom prst="line">
                <a:avLst/>
              </a:prstGeom>
              <a:grpFill/>
              <a:ln w="12700" cap="flat">
                <a:solidFill>
                  <a:schemeClr val="tx1"/>
                </a:solidFill>
                <a:prstDash val="solid"/>
                <a:miter lim="800000"/>
                <a:headEnd/>
                <a:tailEnd/>
              </a:ln>
              <a:extLst/>
            </p:spPr>
          </p:cxnSp>
        </p:grpSp>
        <p:grpSp>
          <p:nvGrpSpPr>
            <p:cNvPr id="140" name="Group 139">
              <a:extLst>
                <a:ext uri="{FF2B5EF4-FFF2-40B4-BE49-F238E27FC236}">
                  <a16:creationId xmlns:a16="http://schemas.microsoft.com/office/drawing/2014/main" id="{985E77FD-831D-42B5-8C25-60D6B806A506}"/>
                </a:ext>
              </a:extLst>
            </p:cNvPr>
            <p:cNvGrpSpPr>
              <a:grpSpLocks noChangeAspect="1"/>
            </p:cNvGrpSpPr>
            <p:nvPr/>
          </p:nvGrpSpPr>
          <p:grpSpPr bwMode="auto">
            <a:xfrm>
              <a:off x="579957" y="1614888"/>
              <a:ext cx="416196" cy="406286"/>
              <a:chOff x="1759" y="236"/>
              <a:chExt cx="252" cy="246"/>
            </a:xfrm>
            <a:noFill/>
          </p:grpSpPr>
          <p:sp>
            <p:nvSpPr>
              <p:cNvPr id="141" name="Freeform 106">
                <a:extLst>
                  <a:ext uri="{FF2B5EF4-FFF2-40B4-BE49-F238E27FC236}">
                    <a16:creationId xmlns:a16="http://schemas.microsoft.com/office/drawing/2014/main" id="{883B8021-1CF5-4345-9AF1-6F38FC91B84E}"/>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2" name="Rectangle 141">
                <a:extLst>
                  <a:ext uri="{FF2B5EF4-FFF2-40B4-BE49-F238E27FC236}">
                    <a16:creationId xmlns:a16="http://schemas.microsoft.com/office/drawing/2014/main" id="{D8178B51-0B70-49CD-B4DC-2C9EFCA5AA5F}"/>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3" name="Rectangle 142">
                <a:extLst>
                  <a:ext uri="{FF2B5EF4-FFF2-40B4-BE49-F238E27FC236}">
                    <a16:creationId xmlns:a16="http://schemas.microsoft.com/office/drawing/2014/main" id="{34309D14-CE2F-4618-8D23-9C15C0318E40}"/>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4" name="Rectangle 143">
                <a:extLst>
                  <a:ext uri="{FF2B5EF4-FFF2-40B4-BE49-F238E27FC236}">
                    <a16:creationId xmlns:a16="http://schemas.microsoft.com/office/drawing/2014/main" id="{35716B5C-2CE4-4832-B3DE-5CA18E7C9564}"/>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grpSp>
      <p:grpSp>
        <p:nvGrpSpPr>
          <p:cNvPr id="201" name="Group 200">
            <a:extLst>
              <a:ext uri="{FF2B5EF4-FFF2-40B4-BE49-F238E27FC236}">
                <a16:creationId xmlns:a16="http://schemas.microsoft.com/office/drawing/2014/main" id="{2CE67B40-FF62-4874-8B1A-7B0A69F109C8}"/>
              </a:ext>
            </a:extLst>
          </p:cNvPr>
          <p:cNvGrpSpPr/>
          <p:nvPr/>
        </p:nvGrpSpPr>
        <p:grpSpPr>
          <a:xfrm>
            <a:off x="472963" y="2148701"/>
            <a:ext cx="1167152" cy="348720"/>
            <a:chOff x="1555307" y="5853300"/>
            <a:chExt cx="1271350" cy="379852"/>
          </a:xfrm>
        </p:grpSpPr>
        <p:grpSp>
          <p:nvGrpSpPr>
            <p:cNvPr id="202" name="Group 4">
              <a:extLst>
                <a:ext uri="{FF2B5EF4-FFF2-40B4-BE49-F238E27FC236}">
                  <a16:creationId xmlns:a16="http://schemas.microsoft.com/office/drawing/2014/main" id="{EA32234B-721F-4877-972D-F804DC14F59B}"/>
                </a:ext>
              </a:extLst>
            </p:cNvPr>
            <p:cNvGrpSpPr>
              <a:grpSpLocks noChangeAspect="1"/>
            </p:cNvGrpSpPr>
            <p:nvPr/>
          </p:nvGrpSpPr>
          <p:grpSpPr bwMode="auto">
            <a:xfrm>
              <a:off x="1555307" y="5853300"/>
              <a:ext cx="259568" cy="379852"/>
              <a:chOff x="3526" y="3353"/>
              <a:chExt cx="164" cy="240"/>
            </a:xfrm>
          </p:grpSpPr>
          <p:sp>
            <p:nvSpPr>
              <p:cNvPr id="248" name="Freeform 5">
                <a:extLst>
                  <a:ext uri="{FF2B5EF4-FFF2-40B4-BE49-F238E27FC236}">
                    <a16:creationId xmlns:a16="http://schemas.microsoft.com/office/drawing/2014/main" id="{39E9B47C-7313-4EF0-A42B-3574A6FFAC12}"/>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249" name="Freeform 6">
                <a:extLst>
                  <a:ext uri="{FF2B5EF4-FFF2-40B4-BE49-F238E27FC236}">
                    <a16:creationId xmlns:a16="http://schemas.microsoft.com/office/drawing/2014/main" id="{4C221524-915E-405C-94F5-5F3674A41102}"/>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250" name="Freeform 7">
                <a:extLst>
                  <a:ext uri="{FF2B5EF4-FFF2-40B4-BE49-F238E27FC236}">
                    <a16:creationId xmlns:a16="http://schemas.microsoft.com/office/drawing/2014/main" id="{9E4EEE56-A4A0-4217-A80B-E3FC1216CE65}"/>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203" name="Group 202">
              <a:extLst>
                <a:ext uri="{FF2B5EF4-FFF2-40B4-BE49-F238E27FC236}">
                  <a16:creationId xmlns:a16="http://schemas.microsoft.com/office/drawing/2014/main" id="{25B32F5E-5488-41FA-8722-208C1FD47D34}"/>
                </a:ext>
              </a:extLst>
            </p:cNvPr>
            <p:cNvGrpSpPr/>
            <p:nvPr/>
          </p:nvGrpSpPr>
          <p:grpSpPr>
            <a:xfrm>
              <a:off x="1984596" y="5863452"/>
              <a:ext cx="293717" cy="359549"/>
              <a:chOff x="965200" y="3436897"/>
              <a:chExt cx="528881" cy="647424"/>
            </a:xfrm>
          </p:grpSpPr>
          <p:grpSp>
            <p:nvGrpSpPr>
              <p:cNvPr id="234" name="Group 233">
                <a:extLst>
                  <a:ext uri="{FF2B5EF4-FFF2-40B4-BE49-F238E27FC236}">
                    <a16:creationId xmlns:a16="http://schemas.microsoft.com/office/drawing/2014/main" id="{D9CB8003-0D1F-4931-BCD0-252068DAA94E}"/>
                  </a:ext>
                </a:extLst>
              </p:cNvPr>
              <p:cNvGrpSpPr/>
              <p:nvPr/>
            </p:nvGrpSpPr>
            <p:grpSpPr>
              <a:xfrm flipH="1">
                <a:off x="965200" y="3436897"/>
                <a:ext cx="528881" cy="647424"/>
                <a:chOff x="3003960" y="3685414"/>
                <a:chExt cx="403310" cy="493707"/>
              </a:xfrm>
            </p:grpSpPr>
            <p:sp>
              <p:nvSpPr>
                <p:cNvPr id="239" name="Snip Single Corner Rectangle 26">
                  <a:extLst>
                    <a:ext uri="{FF2B5EF4-FFF2-40B4-BE49-F238E27FC236}">
                      <a16:creationId xmlns:a16="http://schemas.microsoft.com/office/drawing/2014/main" id="{5B632CBD-97D9-4AE1-9273-5F1C08E33C0C}"/>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0" name="Triangle 27">
                  <a:extLst>
                    <a:ext uri="{FF2B5EF4-FFF2-40B4-BE49-F238E27FC236}">
                      <a16:creationId xmlns:a16="http://schemas.microsoft.com/office/drawing/2014/main" id="{3449DFC3-D0D2-4F0D-887A-106B03C711C6}"/>
                    </a:ext>
                  </a:extLst>
                </p:cNvPr>
                <p:cNvSpPr/>
                <p:nvPr/>
              </p:nvSpPr>
              <p:spPr bwMode="auto">
                <a:xfrm rot="8100000">
                  <a:off x="3012552" y="3733609"/>
                  <a:ext cx="160049" cy="8093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235" name="Straight Connector 234">
                <a:extLst>
                  <a:ext uri="{FF2B5EF4-FFF2-40B4-BE49-F238E27FC236}">
                    <a16:creationId xmlns:a16="http://schemas.microsoft.com/office/drawing/2014/main" id="{1A75BF32-896D-4158-A60C-01435F503CD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1797FB9-B00C-4CFB-BFA3-31B9F0BB2355}"/>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D33AB265-ADA8-45EE-BBE7-B5D91FEA8B7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5FAE8F34-2812-44DB-B896-8044D6A012D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1" name="Group 230">
              <a:extLst>
                <a:ext uri="{FF2B5EF4-FFF2-40B4-BE49-F238E27FC236}">
                  <a16:creationId xmlns:a16="http://schemas.microsoft.com/office/drawing/2014/main" id="{15AE8827-05EF-41B7-8649-9A20D02AA5C8}"/>
                </a:ext>
              </a:extLst>
            </p:cNvPr>
            <p:cNvGrpSpPr/>
            <p:nvPr/>
          </p:nvGrpSpPr>
          <p:grpSpPr>
            <a:xfrm>
              <a:off x="2448035" y="5853915"/>
              <a:ext cx="378622" cy="378622"/>
              <a:chOff x="1658620" y="1705294"/>
              <a:chExt cx="326376" cy="326376"/>
            </a:xfrm>
          </p:grpSpPr>
          <p:sp>
            <p:nvSpPr>
              <p:cNvPr id="232" name="Oval 231">
                <a:extLst>
                  <a:ext uri="{FF2B5EF4-FFF2-40B4-BE49-F238E27FC236}">
                    <a16:creationId xmlns:a16="http://schemas.microsoft.com/office/drawing/2014/main" id="{F2AD5E02-1573-4720-B6E5-BF49318DAEC7}"/>
                  </a:ext>
                </a:extLst>
              </p:cNvPr>
              <p:cNvSpPr/>
              <p:nvPr/>
            </p:nvSpPr>
            <p:spPr bwMode="auto">
              <a:xfrm>
                <a:off x="1658620" y="1705294"/>
                <a:ext cx="326376" cy="326376"/>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3" name="Isosceles Triangle 232">
                <a:extLst>
                  <a:ext uri="{FF2B5EF4-FFF2-40B4-BE49-F238E27FC236}">
                    <a16:creationId xmlns:a16="http://schemas.microsoft.com/office/drawing/2014/main" id="{AE499BAB-0D58-4B5C-A291-A006FE0F4C2F}"/>
                  </a:ext>
                </a:extLst>
              </p:cNvPr>
              <p:cNvSpPr/>
              <p:nvPr/>
            </p:nvSpPr>
            <p:spPr bwMode="auto">
              <a:xfrm rot="5400000">
                <a:off x="1759612" y="1802351"/>
                <a:ext cx="153423" cy="13226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251" name="Group 250">
            <a:extLst>
              <a:ext uri="{FF2B5EF4-FFF2-40B4-BE49-F238E27FC236}">
                <a16:creationId xmlns:a16="http://schemas.microsoft.com/office/drawing/2014/main" id="{C2591351-721A-44E8-93AC-76469730164F}"/>
              </a:ext>
            </a:extLst>
          </p:cNvPr>
          <p:cNvGrpSpPr/>
          <p:nvPr/>
        </p:nvGrpSpPr>
        <p:grpSpPr>
          <a:xfrm>
            <a:off x="4283217" y="2571696"/>
            <a:ext cx="554226" cy="494220"/>
            <a:chOff x="2488012" y="1320237"/>
            <a:chExt cx="4696415" cy="4187934"/>
          </a:xfrm>
        </p:grpSpPr>
        <p:sp>
          <p:nvSpPr>
            <p:cNvPr id="252" name="Hexagon 251">
              <a:extLst>
                <a:ext uri="{FF2B5EF4-FFF2-40B4-BE49-F238E27FC236}">
                  <a16:creationId xmlns:a16="http://schemas.microsoft.com/office/drawing/2014/main" id="{D80401EE-5F7D-4E2F-A751-7F98A1650FC1}"/>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3" name="Snip Single Corner Rectangle 26">
              <a:extLst>
                <a:ext uri="{FF2B5EF4-FFF2-40B4-BE49-F238E27FC236}">
                  <a16:creationId xmlns:a16="http://schemas.microsoft.com/office/drawing/2014/main" id="{911AA44E-6458-4C18-88E2-003BAADBBE3E}"/>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grpSp>
          <p:nvGrpSpPr>
            <p:cNvPr id="254" name="Group 253">
              <a:extLst>
                <a:ext uri="{FF2B5EF4-FFF2-40B4-BE49-F238E27FC236}">
                  <a16:creationId xmlns:a16="http://schemas.microsoft.com/office/drawing/2014/main" id="{BC9F11D1-5060-4005-88A6-378274BFE3B2}"/>
                </a:ext>
              </a:extLst>
            </p:cNvPr>
            <p:cNvGrpSpPr/>
            <p:nvPr/>
          </p:nvGrpSpPr>
          <p:grpSpPr>
            <a:xfrm>
              <a:off x="4271145" y="2716507"/>
              <a:ext cx="790235" cy="1472560"/>
              <a:chOff x="4917030" y="1019829"/>
              <a:chExt cx="123056" cy="229308"/>
            </a:xfrm>
          </p:grpSpPr>
          <p:sp>
            <p:nvSpPr>
              <p:cNvPr id="256" name="Freeform: Shape 255">
                <a:extLst>
                  <a:ext uri="{FF2B5EF4-FFF2-40B4-BE49-F238E27FC236}">
                    <a16:creationId xmlns:a16="http://schemas.microsoft.com/office/drawing/2014/main" id="{B5275153-8F1F-4D6C-8782-F4FA3AD9425D}"/>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7" name="Freeform: Shape 256">
                <a:extLst>
                  <a:ext uri="{FF2B5EF4-FFF2-40B4-BE49-F238E27FC236}">
                    <a16:creationId xmlns:a16="http://schemas.microsoft.com/office/drawing/2014/main" id="{E29CAC3F-D6A9-41AA-9869-960AD662F7EC}"/>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84DCA092-640C-49D0-8A6B-9F842DE08B81}"/>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F8BB8DFD-606E-47E8-B931-933D3720CE8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55" name="Right Triangle 254">
              <a:extLst>
                <a:ext uri="{FF2B5EF4-FFF2-40B4-BE49-F238E27FC236}">
                  <a16:creationId xmlns:a16="http://schemas.microsoft.com/office/drawing/2014/main" id="{B0ADE9A0-28CB-4078-B1D4-0C577EF401F6}"/>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60" name="Group 259">
            <a:extLst>
              <a:ext uri="{FF2B5EF4-FFF2-40B4-BE49-F238E27FC236}">
                <a16:creationId xmlns:a16="http://schemas.microsoft.com/office/drawing/2014/main" id="{19CDC3A5-FE65-4BE5-8230-DA3132EAC02A}"/>
              </a:ext>
            </a:extLst>
          </p:cNvPr>
          <p:cNvGrpSpPr/>
          <p:nvPr/>
        </p:nvGrpSpPr>
        <p:grpSpPr>
          <a:xfrm>
            <a:off x="8563366" y="4415746"/>
            <a:ext cx="732312" cy="719160"/>
            <a:chOff x="2549926" y="1227604"/>
            <a:chExt cx="5177116" cy="5084148"/>
          </a:xfrm>
        </p:grpSpPr>
        <p:sp>
          <p:nvSpPr>
            <p:cNvPr id="261" name="Freeform: Shape 821">
              <a:extLst>
                <a:ext uri="{FF2B5EF4-FFF2-40B4-BE49-F238E27FC236}">
                  <a16:creationId xmlns:a16="http://schemas.microsoft.com/office/drawing/2014/main" id="{0BE6646D-57C6-4B6D-AD1F-4D6508C9F4A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2" name="Rectangle 261">
              <a:extLst>
                <a:ext uri="{FF2B5EF4-FFF2-40B4-BE49-F238E27FC236}">
                  <a16:creationId xmlns:a16="http://schemas.microsoft.com/office/drawing/2014/main" id="{1854309C-C0C3-4F85-B3F0-2BC7638801F4}"/>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3" name="Rectangle 262">
              <a:extLst>
                <a:ext uri="{FF2B5EF4-FFF2-40B4-BE49-F238E27FC236}">
                  <a16:creationId xmlns:a16="http://schemas.microsoft.com/office/drawing/2014/main" id="{63AAD5B1-E4B0-4163-A3AC-E482D20FFC70}"/>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C9153303-2ACB-4B7F-92EB-3C27C33AD8F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D6652899-8041-40BF-9F31-F56CE157105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C163A984-2262-496D-A58F-4674DF18871F}"/>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93CE3E34-91FF-4E88-83BE-478929BA2DFA}"/>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8" name="Cylinder 828">
              <a:extLst>
                <a:ext uri="{FF2B5EF4-FFF2-40B4-BE49-F238E27FC236}">
                  <a16:creationId xmlns:a16="http://schemas.microsoft.com/office/drawing/2014/main" id="{41DD7FDC-FD0B-4337-B4F9-B042E2DAED8E}"/>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269" name="Group 268">
            <a:extLst>
              <a:ext uri="{FF2B5EF4-FFF2-40B4-BE49-F238E27FC236}">
                <a16:creationId xmlns:a16="http://schemas.microsoft.com/office/drawing/2014/main" id="{8A7938DD-2D5A-4E8C-B680-43D391EC1321}"/>
              </a:ext>
            </a:extLst>
          </p:cNvPr>
          <p:cNvGrpSpPr/>
          <p:nvPr/>
        </p:nvGrpSpPr>
        <p:grpSpPr>
          <a:xfrm>
            <a:off x="2961237" y="2578463"/>
            <a:ext cx="485337" cy="487453"/>
            <a:chOff x="5279190" y="5401430"/>
            <a:chExt cx="1101836" cy="1106637"/>
          </a:xfrm>
        </p:grpSpPr>
        <p:sp>
          <p:nvSpPr>
            <p:cNvPr id="270" name="Freeform: Shape 815">
              <a:extLst>
                <a:ext uri="{FF2B5EF4-FFF2-40B4-BE49-F238E27FC236}">
                  <a16:creationId xmlns:a16="http://schemas.microsoft.com/office/drawing/2014/main" id="{DA1648E0-3A60-4650-B7CF-23054B62F97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1" name="Freeform: Shape 816">
              <a:extLst>
                <a:ext uri="{FF2B5EF4-FFF2-40B4-BE49-F238E27FC236}">
                  <a16:creationId xmlns:a16="http://schemas.microsoft.com/office/drawing/2014/main" id="{D4F6E75C-DD83-4089-961E-7A40F851AF7D}"/>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2" name="Freeform: Shape 817">
              <a:extLst>
                <a:ext uri="{FF2B5EF4-FFF2-40B4-BE49-F238E27FC236}">
                  <a16:creationId xmlns:a16="http://schemas.microsoft.com/office/drawing/2014/main" id="{C921A04C-9F4B-4946-9646-F83776D74ACA}"/>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3" name="Freeform: Shape 818">
              <a:extLst>
                <a:ext uri="{FF2B5EF4-FFF2-40B4-BE49-F238E27FC236}">
                  <a16:creationId xmlns:a16="http://schemas.microsoft.com/office/drawing/2014/main" id="{CF2E6F4B-D82F-40FD-8BE4-5E3DA170EB2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74" name="Freeform: Shape 819">
              <a:extLst>
                <a:ext uri="{FF2B5EF4-FFF2-40B4-BE49-F238E27FC236}">
                  <a16:creationId xmlns:a16="http://schemas.microsoft.com/office/drawing/2014/main" id="{7EDD171B-5689-4D25-BAA7-6B6995636D95}"/>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cxnSp>
        <p:nvCxnSpPr>
          <p:cNvPr id="275" name="Connector: Elbow 274">
            <a:extLst>
              <a:ext uri="{FF2B5EF4-FFF2-40B4-BE49-F238E27FC236}">
                <a16:creationId xmlns:a16="http://schemas.microsoft.com/office/drawing/2014/main" id="{D135C077-4264-46FE-A482-130D0AC4FF71}"/>
              </a:ext>
            </a:extLst>
          </p:cNvPr>
          <p:cNvCxnSpPr>
            <a:cxnSpLocks/>
            <a:stCxn id="132" idx="2"/>
          </p:cNvCxnSpPr>
          <p:nvPr/>
        </p:nvCxnSpPr>
        <p:spPr>
          <a:xfrm rot="16200000" flipH="1">
            <a:off x="5800030" y="2122086"/>
            <a:ext cx="1307539" cy="3786936"/>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EA79151F-AC57-4F9F-A84C-82290222FC9B}"/>
              </a:ext>
            </a:extLst>
          </p:cNvPr>
          <p:cNvCxnSpPr>
            <a:cxnSpLocks/>
          </p:cNvCxnSpPr>
          <p:nvPr/>
        </p:nvCxnSpPr>
        <p:spPr>
          <a:xfrm>
            <a:off x="3579975" y="4827388"/>
            <a:ext cx="4767293" cy="5758"/>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3539552E-D8BC-4FB1-A59E-B1CE53E3A05C}"/>
              </a:ext>
            </a:extLst>
          </p:cNvPr>
          <p:cNvCxnSpPr>
            <a:cxnSpLocks/>
          </p:cNvCxnSpPr>
          <p:nvPr/>
        </p:nvCxnSpPr>
        <p:spPr>
          <a:xfrm>
            <a:off x="3579974" y="2818806"/>
            <a:ext cx="55950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A24FA076-358E-4843-9781-C70483AC463F}"/>
              </a:ext>
            </a:extLst>
          </p:cNvPr>
          <p:cNvCxnSpPr>
            <a:cxnSpLocks/>
          </p:cNvCxnSpPr>
          <p:nvPr/>
        </p:nvCxnSpPr>
        <p:spPr>
          <a:xfrm>
            <a:off x="2324531" y="2818806"/>
            <a:ext cx="448119" cy="16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64A9D75F-3D72-43D0-87DC-E4AC9C88F31E}"/>
              </a:ext>
            </a:extLst>
          </p:cNvPr>
          <p:cNvCxnSpPr>
            <a:cxnSpLocks/>
          </p:cNvCxnSpPr>
          <p:nvPr/>
        </p:nvCxnSpPr>
        <p:spPr>
          <a:xfrm>
            <a:off x="2324531" y="4825722"/>
            <a:ext cx="448119" cy="16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FFB3A8DF-6449-473B-9978-C590CC3E4AE9}"/>
              </a:ext>
            </a:extLst>
          </p:cNvPr>
          <p:cNvGrpSpPr/>
          <p:nvPr/>
        </p:nvGrpSpPr>
        <p:grpSpPr>
          <a:xfrm>
            <a:off x="2961237" y="4509903"/>
            <a:ext cx="485337" cy="487453"/>
            <a:chOff x="5279190" y="5401430"/>
            <a:chExt cx="1101836" cy="1106637"/>
          </a:xfrm>
        </p:grpSpPr>
        <p:sp>
          <p:nvSpPr>
            <p:cNvPr id="281" name="Freeform: Shape 815">
              <a:extLst>
                <a:ext uri="{FF2B5EF4-FFF2-40B4-BE49-F238E27FC236}">
                  <a16:creationId xmlns:a16="http://schemas.microsoft.com/office/drawing/2014/main" id="{08E8CE52-394B-4414-A2CB-CAE27B60C85B}"/>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2" name="Freeform: Shape 816">
              <a:extLst>
                <a:ext uri="{FF2B5EF4-FFF2-40B4-BE49-F238E27FC236}">
                  <a16:creationId xmlns:a16="http://schemas.microsoft.com/office/drawing/2014/main" id="{2C7A6C1A-2F82-4904-A937-7D6D044F345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3" name="Freeform: Shape 817">
              <a:extLst>
                <a:ext uri="{FF2B5EF4-FFF2-40B4-BE49-F238E27FC236}">
                  <a16:creationId xmlns:a16="http://schemas.microsoft.com/office/drawing/2014/main" id="{EDAB799D-1669-4641-957A-5ABDA4EC027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4" name="Freeform: Shape 818">
              <a:extLst>
                <a:ext uri="{FF2B5EF4-FFF2-40B4-BE49-F238E27FC236}">
                  <a16:creationId xmlns:a16="http://schemas.microsoft.com/office/drawing/2014/main" id="{ED44ACEC-3474-4ED3-8DBF-0977CCA59E0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85" name="Freeform: Shape 819">
              <a:extLst>
                <a:ext uri="{FF2B5EF4-FFF2-40B4-BE49-F238E27FC236}">
                  <a16:creationId xmlns:a16="http://schemas.microsoft.com/office/drawing/2014/main" id="{22210C4D-3BDF-44F1-A3B2-2BB04D9293C2}"/>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86" name="Shape 101">
            <a:extLst>
              <a:ext uri="{FF2B5EF4-FFF2-40B4-BE49-F238E27FC236}">
                <a16:creationId xmlns:a16="http://schemas.microsoft.com/office/drawing/2014/main" id="{617D3C2E-358C-4E40-91F2-80B0A7CC9BAD}"/>
              </a:ext>
            </a:extLst>
          </p:cNvPr>
          <p:cNvSpPr txBox="1"/>
          <p:nvPr/>
        </p:nvSpPr>
        <p:spPr>
          <a:xfrm>
            <a:off x="10366072" y="5295804"/>
            <a:ext cx="1516015" cy="253875"/>
          </a:xfrm>
          <a:prstGeom prst="rect">
            <a:avLst/>
          </a:prstGeom>
          <a:noFill/>
          <a:ln>
            <a:noFill/>
          </a:ln>
        </p:spPr>
        <p:txBody>
          <a:bodyPr wrap="square" lIns="91425" tIns="45700" rIns="91425" bIns="45700" anchor="t" anchorCtr="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Analytical dashboards</a:t>
            </a:r>
          </a:p>
        </p:txBody>
      </p:sp>
      <p:grpSp>
        <p:nvGrpSpPr>
          <p:cNvPr id="287" name="Group 286">
            <a:extLst>
              <a:ext uri="{FF2B5EF4-FFF2-40B4-BE49-F238E27FC236}">
                <a16:creationId xmlns:a16="http://schemas.microsoft.com/office/drawing/2014/main" id="{4A01181E-132C-4B0E-A69A-0AE411B2AB7B}"/>
              </a:ext>
            </a:extLst>
          </p:cNvPr>
          <p:cNvGrpSpPr/>
          <p:nvPr/>
        </p:nvGrpSpPr>
        <p:grpSpPr>
          <a:xfrm>
            <a:off x="10773423" y="4591839"/>
            <a:ext cx="669375" cy="526560"/>
            <a:chOff x="10725498" y="5087603"/>
            <a:chExt cx="498940" cy="424437"/>
          </a:xfrm>
        </p:grpSpPr>
        <p:sp>
          <p:nvSpPr>
            <p:cNvPr id="288" name="graph_2">
              <a:extLst>
                <a:ext uri="{FF2B5EF4-FFF2-40B4-BE49-F238E27FC236}">
                  <a16:creationId xmlns:a16="http://schemas.microsoft.com/office/drawing/2014/main" id="{006321BD-22B2-47C7-A8B9-A24442E07547}"/>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289" name="Group 288">
              <a:extLst>
                <a:ext uri="{FF2B5EF4-FFF2-40B4-BE49-F238E27FC236}">
                  <a16:creationId xmlns:a16="http://schemas.microsoft.com/office/drawing/2014/main" id="{A1EDE6CB-8AE6-4180-AFA1-A64397FA37E6}"/>
                </a:ext>
              </a:extLst>
            </p:cNvPr>
            <p:cNvGrpSpPr/>
            <p:nvPr/>
          </p:nvGrpSpPr>
          <p:grpSpPr>
            <a:xfrm>
              <a:off x="10725498" y="5087603"/>
              <a:ext cx="498940" cy="424437"/>
              <a:chOff x="10725498" y="5087603"/>
              <a:chExt cx="498940" cy="424437"/>
            </a:xfrm>
          </p:grpSpPr>
          <p:sp>
            <p:nvSpPr>
              <p:cNvPr id="290" name="Rectangle 9">
                <a:extLst>
                  <a:ext uri="{FF2B5EF4-FFF2-40B4-BE49-F238E27FC236}">
                    <a16:creationId xmlns:a16="http://schemas.microsoft.com/office/drawing/2014/main" id="{557933C3-091F-4A43-866B-9723F33FF15C}"/>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1" name="Line 10">
                <a:extLst>
                  <a:ext uri="{FF2B5EF4-FFF2-40B4-BE49-F238E27FC236}">
                    <a16:creationId xmlns:a16="http://schemas.microsoft.com/office/drawing/2014/main" id="{CE43244E-06DC-4E24-8532-8A0249DB282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2" name="Oval 11">
                <a:extLst>
                  <a:ext uri="{FF2B5EF4-FFF2-40B4-BE49-F238E27FC236}">
                    <a16:creationId xmlns:a16="http://schemas.microsoft.com/office/drawing/2014/main" id="{E46913B5-4AA2-49A4-A6BC-91920064721C}"/>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3" name="Oval 12">
                <a:extLst>
                  <a:ext uri="{FF2B5EF4-FFF2-40B4-BE49-F238E27FC236}">
                    <a16:creationId xmlns:a16="http://schemas.microsoft.com/office/drawing/2014/main" id="{10B4F785-CF43-4C07-80A1-20F95D123D63}"/>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4" name="Oval 13">
                <a:extLst>
                  <a:ext uri="{FF2B5EF4-FFF2-40B4-BE49-F238E27FC236}">
                    <a16:creationId xmlns:a16="http://schemas.microsoft.com/office/drawing/2014/main" id="{1F5EDE16-A4AF-4788-9CC9-41A0ADC86323}"/>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295" name="Group 294">
            <a:extLst>
              <a:ext uri="{FF2B5EF4-FFF2-40B4-BE49-F238E27FC236}">
                <a16:creationId xmlns:a16="http://schemas.microsoft.com/office/drawing/2014/main" id="{694A7AED-B74B-4DEA-819B-127F13E820B0}"/>
              </a:ext>
            </a:extLst>
          </p:cNvPr>
          <p:cNvGrpSpPr/>
          <p:nvPr/>
        </p:nvGrpSpPr>
        <p:grpSpPr>
          <a:xfrm>
            <a:off x="6926976" y="2607321"/>
            <a:ext cx="595274" cy="485668"/>
            <a:chOff x="5818113" y="2550840"/>
            <a:chExt cx="529278" cy="431824"/>
          </a:xfrm>
        </p:grpSpPr>
        <p:sp>
          <p:nvSpPr>
            <p:cNvPr id="296" name="Diamond 295">
              <a:extLst>
                <a:ext uri="{FF2B5EF4-FFF2-40B4-BE49-F238E27FC236}">
                  <a16:creationId xmlns:a16="http://schemas.microsoft.com/office/drawing/2014/main" id="{E6898C5A-989D-4B67-A948-BE73BE950E8F}"/>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EF3E5805-9EF1-4307-9BF1-79050A842420}"/>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25" name="Rectangle 124">
            <a:extLst>
              <a:ext uri="{FF2B5EF4-FFF2-40B4-BE49-F238E27FC236}">
                <a16:creationId xmlns:a16="http://schemas.microsoft.com/office/drawing/2014/main" id="{AC98D5C9-20B4-4563-BDC8-433DC28288C6}"/>
              </a:ext>
            </a:extLst>
          </p:cNvPr>
          <p:cNvSpPr/>
          <p:nvPr/>
        </p:nvSpPr>
        <p:spPr bwMode="auto">
          <a:xfrm>
            <a:off x="1944079" y="1537149"/>
            <a:ext cx="8432552"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77FC472A-AF82-4DA6-A978-6CEF99DA6321}"/>
              </a:ext>
            </a:extLst>
          </p:cNvPr>
          <p:cNvSpPr/>
          <p:nvPr/>
        </p:nvSpPr>
        <p:spPr bwMode="auto">
          <a:xfrm>
            <a:off x="8264441" y="1780738"/>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146" name="Rectangle 145">
            <a:extLst>
              <a:ext uri="{FF2B5EF4-FFF2-40B4-BE49-F238E27FC236}">
                <a16:creationId xmlns:a16="http://schemas.microsoft.com/office/drawing/2014/main" id="{B7C45157-789E-44BB-800C-2552958F4025}"/>
              </a:ext>
            </a:extLst>
          </p:cNvPr>
          <p:cNvSpPr/>
          <p:nvPr/>
        </p:nvSpPr>
        <p:spPr bwMode="auto">
          <a:xfrm>
            <a:off x="6436734" y="1762621"/>
            <a:ext cx="1377453"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147" name="Rectangle 146">
            <a:extLst>
              <a:ext uri="{FF2B5EF4-FFF2-40B4-BE49-F238E27FC236}">
                <a16:creationId xmlns:a16="http://schemas.microsoft.com/office/drawing/2014/main" id="{AD39F9EA-CDE5-4C9C-8AE7-B3E88F6D08B9}"/>
              </a:ext>
            </a:extLst>
          </p:cNvPr>
          <p:cNvSpPr/>
          <p:nvPr/>
        </p:nvSpPr>
        <p:spPr bwMode="auto">
          <a:xfrm>
            <a:off x="3899192" y="1770699"/>
            <a:ext cx="1392554"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522599"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148" name="Rectangle 147">
            <a:extLst>
              <a:ext uri="{FF2B5EF4-FFF2-40B4-BE49-F238E27FC236}">
                <a16:creationId xmlns:a16="http://schemas.microsoft.com/office/drawing/2014/main" id="{39F48E1F-82AA-4F74-9B7D-CD0965C4618A}"/>
              </a:ext>
            </a:extLst>
          </p:cNvPr>
          <p:cNvSpPr/>
          <p:nvPr/>
        </p:nvSpPr>
        <p:spPr bwMode="auto">
          <a:xfrm>
            <a:off x="2446248" y="1762622"/>
            <a:ext cx="1384695"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149" name="Rectangle 148">
            <a:extLst>
              <a:ext uri="{FF2B5EF4-FFF2-40B4-BE49-F238E27FC236}">
                <a16:creationId xmlns:a16="http://schemas.microsoft.com/office/drawing/2014/main" id="{487D2C92-841C-451A-849E-4DEB9D37D615}"/>
              </a:ext>
            </a:extLst>
          </p:cNvPr>
          <p:cNvSpPr/>
          <p:nvPr/>
        </p:nvSpPr>
        <p:spPr bwMode="auto">
          <a:xfrm>
            <a:off x="10403867" y="1778611"/>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56" name="Rectangle 155">
            <a:extLst>
              <a:ext uri="{FF2B5EF4-FFF2-40B4-BE49-F238E27FC236}">
                <a16:creationId xmlns:a16="http://schemas.microsoft.com/office/drawing/2014/main" id="{675D7A7D-2A56-46A3-BC2D-2A3CB9338B00}"/>
              </a:ext>
            </a:extLst>
          </p:cNvPr>
          <p:cNvSpPr/>
          <p:nvPr/>
        </p:nvSpPr>
        <p:spPr bwMode="auto">
          <a:xfrm>
            <a:off x="1952005" y="1537149"/>
            <a:ext cx="8432552"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4" name="Connector: Elbow 163">
            <a:extLst>
              <a:ext uri="{FF2B5EF4-FFF2-40B4-BE49-F238E27FC236}">
                <a16:creationId xmlns:a16="http://schemas.microsoft.com/office/drawing/2014/main" id="{A4A18B1D-E920-4322-9E74-0D8D7C8EB785}"/>
              </a:ext>
            </a:extLst>
          </p:cNvPr>
          <p:cNvCxnSpPr>
            <a:cxnSpLocks/>
          </p:cNvCxnSpPr>
          <p:nvPr/>
        </p:nvCxnSpPr>
        <p:spPr>
          <a:xfrm>
            <a:off x="7187433" y="3673641"/>
            <a:ext cx="1159837" cy="862993"/>
          </a:xfrm>
          <a:prstGeom prst="bentConnector3">
            <a:avLst>
              <a:gd name="adj1" fmla="val 117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375139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224416" y="3185486"/>
            <a:ext cx="9859116" cy="1108608"/>
          </a:xfrm>
        </p:spPr>
        <p:txBody>
          <a:bodyPr/>
          <a:lstStyle/>
          <a:p>
            <a:r>
              <a:rPr lang="en-US" dirty="0"/>
              <a:t>Demo</a:t>
            </a:r>
          </a:p>
        </p:txBody>
      </p:sp>
    </p:spTree>
    <p:extLst>
      <p:ext uri="{BB962C8B-B14F-4D97-AF65-F5344CB8AC3E}">
        <p14:creationId xmlns:p14="http://schemas.microsoft.com/office/powerpoint/2010/main" val="34584539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6097"/>
            <a:ext cx="12192000" cy="6211903"/>
          </a:xfrm>
          <a:prstGeom prst="rect">
            <a:avLst/>
          </a:prstGeom>
          <a:solidFill>
            <a:srgbClr val="002060"/>
          </a:solidFill>
          <a:ln>
            <a:solidFill>
              <a:srgbClr val="0035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latin typeface="Arial" panose="020B0604020202020204" pitchFamily="34" charset="0"/>
              <a:cs typeface="Arial" panose="020B0604020202020204" pitchFamily="34" charset="0"/>
            </a:endParaRPr>
          </a:p>
        </p:txBody>
      </p:sp>
      <p:sp>
        <p:nvSpPr>
          <p:cNvPr id="5" name="Content Placeholder 1"/>
          <p:cNvSpPr txBox="1">
            <a:spLocks/>
          </p:cNvSpPr>
          <p:nvPr/>
        </p:nvSpPr>
        <p:spPr>
          <a:xfrm>
            <a:off x="8011486" y="4114890"/>
            <a:ext cx="4782570" cy="1069298"/>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solidFill>
                <a:schemeClr val="bg1"/>
              </a:solidFill>
            </a:endParaRPr>
          </a:p>
          <a:p>
            <a:r>
              <a:rPr lang="en-US" sz="1700" dirty="0"/>
              <a:t>@</a:t>
            </a:r>
            <a:r>
              <a:rPr lang="en-US" sz="1700" dirty="0" err="1"/>
              <a:t>bryancafferky</a:t>
            </a:r>
            <a:endParaRPr lang="en-US" sz="1700" dirty="0"/>
          </a:p>
          <a:p>
            <a:r>
              <a:rPr lang="en-US" sz="1700" dirty="0"/>
              <a:t>Bryan.Cafferky@Microsoft.com</a:t>
            </a:r>
          </a:p>
        </p:txBody>
      </p:sp>
      <p:sp>
        <p:nvSpPr>
          <p:cNvPr id="7" name="Content Placeholder 2"/>
          <p:cNvSpPr txBox="1">
            <a:spLocks/>
          </p:cNvSpPr>
          <p:nvPr/>
        </p:nvSpPr>
        <p:spPr>
          <a:xfrm>
            <a:off x="187426" y="1451586"/>
            <a:ext cx="9183149" cy="394516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800"/>
              </a:spcBef>
            </a:pPr>
            <a:r>
              <a:rPr lang="en-US" sz="2400" dirty="0">
                <a:solidFill>
                  <a:schemeClr val="tx1"/>
                </a:solidFill>
              </a:rPr>
              <a:t>Microsoft Technology Solutions Professional </a:t>
            </a:r>
          </a:p>
          <a:p>
            <a:pPr>
              <a:spcBef>
                <a:spcPts val="1800"/>
              </a:spcBef>
            </a:pPr>
            <a:r>
              <a:rPr lang="en-US" sz="2400" dirty="0">
                <a:solidFill>
                  <a:schemeClr val="tx1"/>
                </a:solidFill>
              </a:rPr>
              <a:t>Two Time Microsoft MVP </a:t>
            </a:r>
          </a:p>
          <a:p>
            <a:pPr>
              <a:spcBef>
                <a:spcPts val="1800"/>
              </a:spcBef>
            </a:pPr>
            <a:r>
              <a:rPr lang="en-US" sz="2400" dirty="0">
                <a:solidFill>
                  <a:schemeClr val="tx1"/>
                </a:solidFill>
              </a:rPr>
              <a:t>Decades of IT experience</a:t>
            </a:r>
          </a:p>
          <a:p>
            <a:pPr>
              <a:spcBef>
                <a:spcPts val="1800"/>
              </a:spcBef>
            </a:pPr>
            <a:r>
              <a:rPr lang="en-US" sz="2400" dirty="0">
                <a:solidFill>
                  <a:schemeClr val="tx1"/>
                </a:solidFill>
              </a:rPr>
              <a:t>Author of Pro PowerShell for Database Developers by </a:t>
            </a:r>
            <a:r>
              <a:rPr lang="en-US" sz="2400" dirty="0" err="1">
                <a:solidFill>
                  <a:schemeClr val="tx1"/>
                </a:solidFill>
              </a:rPr>
              <a:t>Apress</a:t>
            </a:r>
            <a:endParaRPr lang="en-US" sz="2400" dirty="0">
              <a:solidFill>
                <a:schemeClr val="tx1"/>
              </a:solidFill>
            </a:endParaRPr>
          </a:p>
          <a:p>
            <a:pPr>
              <a:spcBef>
                <a:spcPts val="1800"/>
              </a:spcBef>
            </a:pPr>
            <a:r>
              <a:rPr lang="en-US" sz="2400" dirty="0">
                <a:solidFill>
                  <a:schemeClr val="tx1"/>
                </a:solidFill>
              </a:rPr>
              <a:t>SQL PASS Chapter Lead</a:t>
            </a:r>
          </a:p>
          <a:p>
            <a:pPr>
              <a:spcBef>
                <a:spcPts val="1800"/>
              </a:spcBef>
            </a:pPr>
            <a:r>
              <a:rPr lang="en-US" sz="2400" dirty="0">
                <a:solidFill>
                  <a:schemeClr val="tx1"/>
                </a:solidFill>
              </a:rPr>
              <a:t>Lead the Greater Boston Data Science, ML , and AI Group</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1370" y="966200"/>
            <a:ext cx="1381125" cy="1381125"/>
          </a:xfrm>
          <a:prstGeom prst="rect">
            <a:avLst/>
          </a:prstGeom>
        </p:spPr>
      </p:pic>
      <p:sp>
        <p:nvSpPr>
          <p:cNvPr id="6" name="Title 3"/>
          <p:cNvSpPr txBox="1">
            <a:spLocks/>
          </p:cNvSpPr>
          <p:nvPr/>
        </p:nvSpPr>
        <p:spPr>
          <a:xfrm>
            <a:off x="0" y="-45199"/>
            <a:ext cx="12522741" cy="1039950"/>
          </a:xfrm>
          <a:prstGeom prst="rect">
            <a:avLst/>
          </a:prstGeom>
          <a:solidFill>
            <a:schemeClr val="tx1"/>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dirty="0">
                <a:solidFill>
                  <a:srgbClr val="00359E"/>
                </a:solidFill>
                <a:latin typeface="Arial" panose="020B0604020202020204" pitchFamily="34" charset="0"/>
                <a:cs typeface="Arial" panose="020B0604020202020204" pitchFamily="34" charset="0"/>
              </a:rPr>
              <a:t>Bryan Cafferky</a:t>
            </a:r>
          </a:p>
        </p:txBody>
      </p:sp>
      <p:pic>
        <p:nvPicPr>
          <p:cNvPr id="9" name="Picture 8">
            <a:extLst>
              <a:ext uri="{FF2B5EF4-FFF2-40B4-BE49-F238E27FC236}">
                <a16:creationId xmlns:a16="http://schemas.microsoft.com/office/drawing/2014/main" id="{2A5680D3-BC73-4A87-8A25-1EFB126FE1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4784" y="5117515"/>
            <a:ext cx="1508353" cy="556785"/>
          </a:xfrm>
          <a:prstGeom prst="rect">
            <a:avLst/>
          </a:prstGeom>
        </p:spPr>
      </p:pic>
      <p:pic>
        <p:nvPicPr>
          <p:cNvPr id="10" name="Picture 9">
            <a:extLst>
              <a:ext uri="{FF2B5EF4-FFF2-40B4-BE49-F238E27FC236}">
                <a16:creationId xmlns:a16="http://schemas.microsoft.com/office/drawing/2014/main" id="{A4D015F6-5D52-4325-BEF5-A2A6D2D990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59068" y="5626030"/>
            <a:ext cx="739566" cy="739566"/>
          </a:xfrm>
          <a:prstGeom prst="rect">
            <a:avLst/>
          </a:prstGeom>
        </p:spPr>
      </p:pic>
      <p:sp>
        <p:nvSpPr>
          <p:cNvPr id="2" name="Rectangle 1">
            <a:extLst>
              <a:ext uri="{FF2B5EF4-FFF2-40B4-BE49-F238E27FC236}">
                <a16:creationId xmlns:a16="http://schemas.microsoft.com/office/drawing/2014/main" id="{D5AE0294-C5F5-45D0-B7BC-8EA3BDD098CB}"/>
              </a:ext>
            </a:extLst>
          </p:cNvPr>
          <p:cNvSpPr/>
          <p:nvPr/>
        </p:nvSpPr>
        <p:spPr>
          <a:xfrm>
            <a:off x="6832172" y="6457379"/>
            <a:ext cx="5272405" cy="369332"/>
          </a:xfrm>
          <a:prstGeom prst="rect">
            <a:avLst/>
          </a:prstGeom>
        </p:spPr>
        <p:txBody>
          <a:bodyPr wrap="none">
            <a:spAutoFit/>
          </a:bodyPr>
          <a:lstStyle/>
          <a:p>
            <a:r>
              <a:rPr lang="en-US" dirty="0">
                <a:hlinkClick r:id="rId6"/>
              </a:rPr>
              <a:t>https://www.youtube.com/user/Bryancutube256123</a:t>
            </a:r>
            <a:endParaRPr lang="en-US" dirty="0"/>
          </a:p>
        </p:txBody>
      </p:sp>
    </p:spTree>
    <p:extLst>
      <p:ext uri="{BB962C8B-B14F-4D97-AF65-F5344CB8AC3E}">
        <p14:creationId xmlns:p14="http://schemas.microsoft.com/office/powerpoint/2010/main" val="36511179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1340152" y="986648"/>
            <a:ext cx="9859116" cy="1108608"/>
          </a:xfrm>
        </p:spPr>
        <p:txBody>
          <a:bodyPr/>
          <a:lstStyle/>
          <a:p>
            <a:r>
              <a:rPr lang="en-US" dirty="0"/>
              <a:t>It’s Time for a Closer Look</a:t>
            </a:r>
          </a:p>
        </p:txBody>
      </p:sp>
      <p:pic>
        <p:nvPicPr>
          <p:cNvPr id="2050" name="Picture 2" descr="See the source image">
            <a:extLst>
              <a:ext uri="{FF2B5EF4-FFF2-40B4-BE49-F238E27FC236}">
                <a16:creationId xmlns:a16="http://schemas.microsoft.com/office/drawing/2014/main" id="{6491DFD9-41EF-4E73-A2CB-4AF3975D85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8526" y="3101306"/>
            <a:ext cx="2857500"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189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84DFDD-CB7F-444D-8FAC-96478BAB3362}"/>
              </a:ext>
            </a:extLst>
          </p:cNvPr>
          <p:cNvPicPr>
            <a:picLocks noChangeAspect="1"/>
          </p:cNvPicPr>
          <p:nvPr/>
        </p:nvPicPr>
        <p:blipFill>
          <a:blip r:embed="rId3"/>
          <a:stretch>
            <a:fillRect/>
          </a:stretch>
        </p:blipFill>
        <p:spPr>
          <a:xfrm>
            <a:off x="1363773" y="353165"/>
            <a:ext cx="9841034" cy="6348105"/>
          </a:xfrm>
          <a:prstGeom prst="rect">
            <a:avLst/>
          </a:prstGeom>
        </p:spPr>
      </p:pic>
      <p:sp>
        <p:nvSpPr>
          <p:cNvPr id="4" name="Rectangle: Rounded Corners 3">
            <a:extLst>
              <a:ext uri="{FF2B5EF4-FFF2-40B4-BE49-F238E27FC236}">
                <a16:creationId xmlns:a16="http://schemas.microsoft.com/office/drawing/2014/main" id="{97C0BBF4-C69D-4254-9A7A-516510EA7A46}"/>
              </a:ext>
            </a:extLst>
          </p:cNvPr>
          <p:cNvSpPr/>
          <p:nvPr/>
        </p:nvSpPr>
        <p:spPr bwMode="auto">
          <a:xfrm>
            <a:off x="8718171" y="1897228"/>
            <a:ext cx="2179128" cy="1340922"/>
          </a:xfrm>
          <a:prstGeom prst="round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Times New Roman" panose="02020603050405020304" pitchFamily="18" charset="0"/>
                <a:ea typeface="Segoe UI" pitchFamily="34" charset="0"/>
                <a:cs typeface="Times New Roman" panose="02020603050405020304" pitchFamily="18" charset="0"/>
              </a:rPr>
              <a:t>Compute and Storage are Separate</a:t>
            </a:r>
          </a:p>
        </p:txBody>
      </p:sp>
    </p:spTree>
    <p:extLst>
      <p:ext uri="{BB962C8B-B14F-4D97-AF65-F5344CB8AC3E}">
        <p14:creationId xmlns:p14="http://schemas.microsoft.com/office/powerpoint/2010/main" val="2818827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8863F-73FB-4FD6-B5CE-CC8FBE27259D}"/>
              </a:ext>
            </a:extLst>
          </p:cNvPr>
          <p:cNvSpPr>
            <a:spLocks noGrp="1"/>
          </p:cNvSpPr>
          <p:nvPr>
            <p:ph type="title"/>
          </p:nvPr>
        </p:nvSpPr>
        <p:spPr/>
        <p:txBody>
          <a:bodyPr/>
          <a:lstStyle/>
          <a:p>
            <a:r>
              <a:rPr lang="en-US" dirty="0"/>
              <a:t>Azure Databricks – service home page</a:t>
            </a:r>
          </a:p>
        </p:txBody>
      </p:sp>
      <p:pic>
        <p:nvPicPr>
          <p:cNvPr id="3" name="Picture 2">
            <a:extLst>
              <a:ext uri="{FF2B5EF4-FFF2-40B4-BE49-F238E27FC236}">
                <a16:creationId xmlns:a16="http://schemas.microsoft.com/office/drawing/2014/main" id="{8AE5B25C-E759-46CE-B33F-3425511E65FA}"/>
              </a:ext>
            </a:extLst>
          </p:cNvPr>
          <p:cNvPicPr>
            <a:picLocks noChangeAspect="1"/>
          </p:cNvPicPr>
          <p:nvPr/>
        </p:nvPicPr>
        <p:blipFill>
          <a:blip r:embed="rId3"/>
          <a:stretch>
            <a:fillRect/>
          </a:stretch>
        </p:blipFill>
        <p:spPr>
          <a:xfrm>
            <a:off x="1734949" y="1113677"/>
            <a:ext cx="7930445" cy="5203233"/>
          </a:xfrm>
          <a:prstGeom prst="rect">
            <a:avLst/>
          </a:prstGeom>
        </p:spPr>
      </p:pic>
      <p:sp>
        <p:nvSpPr>
          <p:cNvPr id="4" name="Callout: Line 3">
            <a:extLst>
              <a:ext uri="{FF2B5EF4-FFF2-40B4-BE49-F238E27FC236}">
                <a16:creationId xmlns:a16="http://schemas.microsoft.com/office/drawing/2014/main" id="{8A874836-134D-48FC-A3AB-7F48FCBFED38}"/>
              </a:ext>
            </a:extLst>
          </p:cNvPr>
          <p:cNvSpPr/>
          <p:nvPr/>
        </p:nvSpPr>
        <p:spPr bwMode="auto">
          <a:xfrm>
            <a:off x="6384022" y="2013342"/>
            <a:ext cx="1971413" cy="369116"/>
          </a:xfrm>
          <a:prstGeom prst="borderCallout1">
            <a:avLst>
              <a:gd name="adj1" fmla="val 18750"/>
              <a:gd name="adj2" fmla="val -8333"/>
              <a:gd name="adj3" fmla="val 87500"/>
              <a:gd name="adj4" fmla="val -58759"/>
            </a:avLst>
          </a:prstGeom>
          <a:solidFill>
            <a:srgbClr val="7030A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Search for Resource</a:t>
            </a:r>
          </a:p>
        </p:txBody>
      </p:sp>
    </p:spTree>
    <p:extLst>
      <p:ext uri="{BB962C8B-B14F-4D97-AF65-F5344CB8AC3E}">
        <p14:creationId xmlns:p14="http://schemas.microsoft.com/office/powerpoint/2010/main" val="84480300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8863F-73FB-4FD6-B5CE-CC8FBE27259D}"/>
              </a:ext>
            </a:extLst>
          </p:cNvPr>
          <p:cNvSpPr>
            <a:spLocks noGrp="1"/>
          </p:cNvSpPr>
          <p:nvPr>
            <p:ph type="title"/>
          </p:nvPr>
        </p:nvSpPr>
        <p:spPr/>
        <p:txBody>
          <a:bodyPr/>
          <a:lstStyle/>
          <a:p>
            <a:r>
              <a:rPr lang="en-US" dirty="0"/>
              <a:t>Azure Databricks – service home page</a:t>
            </a:r>
          </a:p>
        </p:txBody>
      </p:sp>
      <p:pic>
        <p:nvPicPr>
          <p:cNvPr id="5" name="Picture 4">
            <a:extLst>
              <a:ext uri="{FF2B5EF4-FFF2-40B4-BE49-F238E27FC236}">
                <a16:creationId xmlns:a16="http://schemas.microsoft.com/office/drawing/2014/main" id="{46C06E9C-4E98-4698-B38B-1649DE4840BF}"/>
              </a:ext>
            </a:extLst>
          </p:cNvPr>
          <p:cNvPicPr>
            <a:picLocks noChangeAspect="1"/>
          </p:cNvPicPr>
          <p:nvPr/>
        </p:nvPicPr>
        <p:blipFill>
          <a:blip r:embed="rId3"/>
          <a:stretch>
            <a:fillRect/>
          </a:stretch>
        </p:blipFill>
        <p:spPr>
          <a:xfrm>
            <a:off x="838200" y="1215311"/>
            <a:ext cx="10515600" cy="5473048"/>
          </a:xfrm>
          <a:prstGeom prst="rect">
            <a:avLst/>
          </a:prstGeom>
          <a:effectLst/>
        </p:spPr>
      </p:pic>
    </p:spTree>
    <p:extLst>
      <p:ext uri="{BB962C8B-B14F-4D97-AF65-F5344CB8AC3E}">
        <p14:creationId xmlns:p14="http://schemas.microsoft.com/office/powerpoint/2010/main" val="206405586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8E23A2-685D-4119-A786-C41E0BBA2C9B}"/>
              </a:ext>
            </a:extLst>
          </p:cNvPr>
          <p:cNvSpPr>
            <a:spLocks noGrp="1"/>
          </p:cNvSpPr>
          <p:nvPr>
            <p:ph type="title"/>
          </p:nvPr>
        </p:nvSpPr>
        <p:spPr/>
        <p:txBody>
          <a:bodyPr/>
          <a:lstStyle/>
          <a:p>
            <a:r>
              <a:rPr lang="en-US" dirty="0"/>
              <a:t>Azure Databricks – creating a workspace</a:t>
            </a:r>
          </a:p>
        </p:txBody>
      </p:sp>
      <p:pic>
        <p:nvPicPr>
          <p:cNvPr id="5" name="Picture 4">
            <a:extLst>
              <a:ext uri="{FF2B5EF4-FFF2-40B4-BE49-F238E27FC236}">
                <a16:creationId xmlns:a16="http://schemas.microsoft.com/office/drawing/2014/main" id="{FD39E47D-C6EE-4A2A-BA2B-F1A70F7B5E62}"/>
              </a:ext>
            </a:extLst>
          </p:cNvPr>
          <p:cNvPicPr>
            <a:picLocks noChangeAspect="1"/>
          </p:cNvPicPr>
          <p:nvPr/>
        </p:nvPicPr>
        <p:blipFill>
          <a:blip r:embed="rId3"/>
          <a:stretch>
            <a:fillRect/>
          </a:stretch>
        </p:blipFill>
        <p:spPr>
          <a:xfrm>
            <a:off x="838200" y="1215311"/>
            <a:ext cx="10515600" cy="5470306"/>
          </a:xfrm>
          <a:prstGeom prst="rect">
            <a:avLst/>
          </a:prstGeom>
          <a:effectLst/>
        </p:spPr>
      </p:pic>
    </p:spTree>
    <p:extLst>
      <p:ext uri="{BB962C8B-B14F-4D97-AF65-F5344CB8AC3E}">
        <p14:creationId xmlns:p14="http://schemas.microsoft.com/office/powerpoint/2010/main" val="229783639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 name="Title 2">
            <a:extLst>
              <a:ext uri="{FF2B5EF4-FFF2-40B4-BE49-F238E27FC236}">
                <a16:creationId xmlns:a16="http://schemas.microsoft.com/office/drawing/2014/main" id="{8A18545C-D5E2-4CA7-AE90-F52DE09D9EF1}"/>
              </a:ext>
            </a:extLst>
          </p:cNvPr>
          <p:cNvSpPr>
            <a:spLocks noGrp="1"/>
          </p:cNvSpPr>
          <p:nvPr>
            <p:ph type="title"/>
          </p:nvPr>
        </p:nvSpPr>
        <p:spPr/>
        <p:txBody>
          <a:bodyPr/>
          <a:lstStyle/>
          <a:p>
            <a:r>
              <a:rPr lang="en-US" dirty="0"/>
              <a:t>Azure Databricks – workspace deployment</a:t>
            </a:r>
          </a:p>
        </p:txBody>
      </p:sp>
      <p:pic>
        <p:nvPicPr>
          <p:cNvPr id="4" name="Picture 3">
            <a:extLst>
              <a:ext uri="{FF2B5EF4-FFF2-40B4-BE49-F238E27FC236}">
                <a16:creationId xmlns:a16="http://schemas.microsoft.com/office/drawing/2014/main" id="{FE793B4D-60C3-464C-8F49-91008F416F1F}"/>
              </a:ext>
            </a:extLst>
          </p:cNvPr>
          <p:cNvPicPr>
            <a:picLocks noChangeAspect="1"/>
          </p:cNvPicPr>
          <p:nvPr/>
        </p:nvPicPr>
        <p:blipFill>
          <a:blip r:embed="rId3"/>
          <a:stretch>
            <a:fillRect/>
          </a:stretch>
        </p:blipFill>
        <p:spPr>
          <a:xfrm>
            <a:off x="850274" y="1215311"/>
            <a:ext cx="10515600" cy="5451212"/>
          </a:xfrm>
          <a:prstGeom prst="rect">
            <a:avLst/>
          </a:prstGeom>
          <a:effectLst/>
        </p:spPr>
      </p:pic>
    </p:spTree>
    <p:extLst>
      <p:ext uri="{BB962C8B-B14F-4D97-AF65-F5344CB8AC3E}">
        <p14:creationId xmlns:p14="http://schemas.microsoft.com/office/powerpoint/2010/main" val="396356799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0BB3B3-FD54-4E74-A1F3-EF44B07D8862}"/>
              </a:ext>
            </a:extLst>
          </p:cNvPr>
          <p:cNvPicPr>
            <a:picLocks noChangeAspect="1"/>
          </p:cNvPicPr>
          <p:nvPr/>
        </p:nvPicPr>
        <p:blipFill>
          <a:blip r:embed="rId3"/>
          <a:stretch>
            <a:fillRect/>
          </a:stretch>
        </p:blipFill>
        <p:spPr>
          <a:xfrm>
            <a:off x="167147" y="0"/>
            <a:ext cx="11699535" cy="6580989"/>
          </a:xfrm>
          <a:prstGeom prst="rect">
            <a:avLst/>
          </a:prstGeom>
        </p:spPr>
      </p:pic>
      <p:sp>
        <p:nvSpPr>
          <p:cNvPr id="6" name="Callout: Line 5">
            <a:extLst>
              <a:ext uri="{FF2B5EF4-FFF2-40B4-BE49-F238E27FC236}">
                <a16:creationId xmlns:a16="http://schemas.microsoft.com/office/drawing/2014/main" id="{9E636466-A88D-40FE-851B-1CB6729FF647}"/>
              </a:ext>
            </a:extLst>
          </p:cNvPr>
          <p:cNvSpPr/>
          <p:nvPr/>
        </p:nvSpPr>
        <p:spPr bwMode="auto">
          <a:xfrm>
            <a:off x="4060724" y="3736258"/>
            <a:ext cx="1435082" cy="511278"/>
          </a:xfrm>
          <a:prstGeom prst="borderCallout1">
            <a:avLst>
              <a:gd name="adj1" fmla="val 112981"/>
              <a:gd name="adj2" fmla="val 30035"/>
              <a:gd name="adj3" fmla="val 166346"/>
              <a:gd name="adj4" fmla="val 43198"/>
            </a:avLst>
          </a:prstGeom>
          <a:solidFill>
            <a:srgbClr val="7030A0"/>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Documentation</a:t>
            </a:r>
          </a:p>
        </p:txBody>
      </p:sp>
      <p:sp>
        <p:nvSpPr>
          <p:cNvPr id="7" name="Callout: Line 6">
            <a:extLst>
              <a:ext uri="{FF2B5EF4-FFF2-40B4-BE49-F238E27FC236}">
                <a16:creationId xmlns:a16="http://schemas.microsoft.com/office/drawing/2014/main" id="{AF6E24B9-A15A-4447-AA8E-E31594FAA9AB}"/>
              </a:ext>
            </a:extLst>
          </p:cNvPr>
          <p:cNvSpPr/>
          <p:nvPr/>
        </p:nvSpPr>
        <p:spPr bwMode="auto">
          <a:xfrm>
            <a:off x="9650362" y="3642851"/>
            <a:ext cx="1435082" cy="511278"/>
          </a:xfrm>
          <a:prstGeom prst="borderCallout1">
            <a:avLst>
              <a:gd name="adj1" fmla="val 112981"/>
              <a:gd name="adj2" fmla="val 30035"/>
              <a:gd name="adj3" fmla="val 189423"/>
              <a:gd name="adj4" fmla="val -12298"/>
            </a:avLst>
          </a:prstGeom>
          <a:solidFill>
            <a:srgbClr val="7030A0"/>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Quick Start</a:t>
            </a:r>
          </a:p>
        </p:txBody>
      </p:sp>
      <p:sp>
        <p:nvSpPr>
          <p:cNvPr id="8" name="Rectangle 7">
            <a:extLst>
              <a:ext uri="{FF2B5EF4-FFF2-40B4-BE49-F238E27FC236}">
                <a16:creationId xmlns:a16="http://schemas.microsoft.com/office/drawing/2014/main" id="{084C55BA-7E47-41B6-923C-60446F6F0A3E}"/>
              </a:ext>
            </a:extLst>
          </p:cNvPr>
          <p:cNvSpPr/>
          <p:nvPr/>
        </p:nvSpPr>
        <p:spPr bwMode="auto">
          <a:xfrm>
            <a:off x="3765753" y="1017535"/>
            <a:ext cx="5742039" cy="567063"/>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Help All Along the Way</a:t>
            </a:r>
          </a:p>
        </p:txBody>
      </p:sp>
    </p:spTree>
    <p:extLst>
      <p:ext uri="{BB962C8B-B14F-4D97-AF65-F5344CB8AC3E}">
        <p14:creationId xmlns:p14="http://schemas.microsoft.com/office/powerpoint/2010/main" val="351880069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 name="Title 2">
            <a:extLst>
              <a:ext uri="{FF2B5EF4-FFF2-40B4-BE49-F238E27FC236}">
                <a16:creationId xmlns:a16="http://schemas.microsoft.com/office/drawing/2014/main" id="{72853FBB-C276-4633-9A50-36F3F8087D51}"/>
              </a:ext>
            </a:extLst>
          </p:cNvPr>
          <p:cNvSpPr>
            <a:spLocks noGrp="1"/>
          </p:cNvSpPr>
          <p:nvPr>
            <p:ph type="title"/>
          </p:nvPr>
        </p:nvSpPr>
        <p:spPr/>
        <p:txBody>
          <a:bodyPr/>
          <a:lstStyle/>
          <a:p>
            <a:r>
              <a:rPr lang="en-US" dirty="0"/>
              <a:t>Azure Databricks – workspace home page</a:t>
            </a:r>
          </a:p>
        </p:txBody>
      </p:sp>
      <p:pic>
        <p:nvPicPr>
          <p:cNvPr id="5" name="Picture 4">
            <a:extLst>
              <a:ext uri="{FF2B5EF4-FFF2-40B4-BE49-F238E27FC236}">
                <a16:creationId xmlns:a16="http://schemas.microsoft.com/office/drawing/2014/main" id="{5A4B2389-D5BB-4706-82FA-B335DB414581}"/>
              </a:ext>
            </a:extLst>
          </p:cNvPr>
          <p:cNvPicPr>
            <a:picLocks noChangeAspect="1"/>
          </p:cNvPicPr>
          <p:nvPr/>
        </p:nvPicPr>
        <p:blipFill>
          <a:blip r:embed="rId3"/>
          <a:stretch>
            <a:fillRect/>
          </a:stretch>
        </p:blipFill>
        <p:spPr>
          <a:xfrm>
            <a:off x="838200" y="1215311"/>
            <a:ext cx="10515600" cy="5462080"/>
          </a:xfrm>
          <a:prstGeom prst="rect">
            <a:avLst/>
          </a:prstGeom>
          <a:effectLst/>
        </p:spPr>
      </p:pic>
    </p:spTree>
    <p:extLst>
      <p:ext uri="{BB962C8B-B14F-4D97-AF65-F5344CB8AC3E}">
        <p14:creationId xmlns:p14="http://schemas.microsoft.com/office/powerpoint/2010/main" val="182875523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3009561" y="1021126"/>
            <a:ext cx="6629390" cy="1108608"/>
          </a:xfrm>
        </p:spPr>
        <p:txBody>
          <a:bodyPr/>
          <a:lstStyle/>
          <a:p>
            <a:r>
              <a:rPr lang="en-US" dirty="0"/>
              <a:t>A Deeper Dive</a:t>
            </a:r>
          </a:p>
        </p:txBody>
      </p:sp>
      <p:pic>
        <p:nvPicPr>
          <p:cNvPr id="3074" name="Picture 2" descr="See the source image">
            <a:extLst>
              <a:ext uri="{FF2B5EF4-FFF2-40B4-BE49-F238E27FC236}">
                <a16:creationId xmlns:a16="http://schemas.microsoft.com/office/drawing/2014/main" id="{F2972D3C-D0F0-4AE9-9077-0D9B5D59B2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158" y="2671067"/>
            <a:ext cx="3009900" cy="300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56240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F24FD57-A5B0-4631-A64C-61D5452B61B9}"/>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Clusters</a:t>
            </a:r>
          </a:p>
        </p:txBody>
      </p:sp>
      <p:sp>
        <p:nvSpPr>
          <p:cNvPr id="7" name="Rectangle 6">
            <a:extLst>
              <a:ext uri="{FF2B5EF4-FFF2-40B4-BE49-F238E27FC236}">
                <a16:creationId xmlns:a16="http://schemas.microsoft.com/office/drawing/2014/main" id="{3D94A7F1-CF57-4BBA-8852-31F3AD147112}"/>
              </a:ext>
            </a:extLst>
          </p:cNvPr>
          <p:cNvSpPr/>
          <p:nvPr/>
        </p:nvSpPr>
        <p:spPr>
          <a:xfrm>
            <a:off x="556374" y="2364297"/>
            <a:ext cx="6190707" cy="2956900"/>
          </a:xfrm>
          <a:prstGeom prst="rect">
            <a:avLst/>
          </a:prstGeom>
        </p:spPr>
        <p:txBody>
          <a:bodyPr wrap="square" anchor="ctr">
            <a:spAutoFit/>
          </a:bodyPr>
          <a:lstStyle/>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Azure Databricks clusters are the set of Azure Linux VMs that host the Spark Worker and Driver Nodes</a:t>
            </a:r>
          </a:p>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Your Spark application code (i.e. Jobs) runs on the provisioned clusters. </a:t>
            </a:r>
          </a:p>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Azure Databricks clusters are launched in your subscription—but are managed through the Azure Databricks portal.</a:t>
            </a:r>
          </a:p>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Azure Databricks provides a comprehensive set of graphical wizards to manage the complete lifecycle of clusters—from creation to termination. </a:t>
            </a:r>
          </a:p>
        </p:txBody>
      </p:sp>
      <p:pic>
        <p:nvPicPr>
          <p:cNvPr id="2050" name="Picture 2" descr="https://openclipart.org/image/2400px/svg_to_png/166415/cluster.png">
            <a:extLst>
              <a:ext uri="{FF2B5EF4-FFF2-40B4-BE49-F238E27FC236}">
                <a16:creationId xmlns:a16="http://schemas.microsoft.com/office/drawing/2014/main" id="{656F24EA-C2F3-44DD-B529-A72376582F77}"/>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92236" y="2557426"/>
            <a:ext cx="2444086" cy="244408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611E6644-0DC9-48D5-9075-A96D9D5C8A53}"/>
              </a:ext>
            </a:extLst>
          </p:cNvPr>
          <p:cNvPicPr>
            <a:picLocks noChangeAspect="1"/>
          </p:cNvPicPr>
          <p:nvPr/>
        </p:nvPicPr>
        <p:blipFill>
          <a:blip r:embed="rId4"/>
          <a:stretch>
            <a:fillRect/>
          </a:stretch>
        </p:blipFill>
        <p:spPr>
          <a:xfrm>
            <a:off x="8789371" y="4220240"/>
            <a:ext cx="331503" cy="271529"/>
          </a:xfrm>
          <a:prstGeom prst="rect">
            <a:avLst/>
          </a:prstGeom>
          <a:ln>
            <a:noFill/>
          </a:ln>
        </p:spPr>
      </p:pic>
      <p:pic>
        <p:nvPicPr>
          <p:cNvPr id="14" name="Picture 13">
            <a:extLst>
              <a:ext uri="{FF2B5EF4-FFF2-40B4-BE49-F238E27FC236}">
                <a16:creationId xmlns:a16="http://schemas.microsoft.com/office/drawing/2014/main" id="{75609A02-AF20-4C27-91DD-44E9BEB9C92D}"/>
              </a:ext>
            </a:extLst>
          </p:cNvPr>
          <p:cNvPicPr>
            <a:picLocks noChangeAspect="1"/>
          </p:cNvPicPr>
          <p:nvPr/>
        </p:nvPicPr>
        <p:blipFill>
          <a:blip r:embed="rId4"/>
          <a:stretch>
            <a:fillRect/>
          </a:stretch>
        </p:blipFill>
        <p:spPr>
          <a:xfrm>
            <a:off x="9440969" y="4220239"/>
            <a:ext cx="331503" cy="271529"/>
          </a:xfrm>
          <a:prstGeom prst="rect">
            <a:avLst/>
          </a:prstGeom>
          <a:ln>
            <a:noFill/>
          </a:ln>
        </p:spPr>
      </p:pic>
      <p:pic>
        <p:nvPicPr>
          <p:cNvPr id="11" name="Picture 10">
            <a:extLst>
              <a:ext uri="{FF2B5EF4-FFF2-40B4-BE49-F238E27FC236}">
                <a16:creationId xmlns:a16="http://schemas.microsoft.com/office/drawing/2014/main" id="{874D4A8C-7463-42C5-8983-F42799FE65C0}"/>
              </a:ext>
            </a:extLst>
          </p:cNvPr>
          <p:cNvPicPr>
            <a:picLocks noChangeAspect="1"/>
          </p:cNvPicPr>
          <p:nvPr/>
        </p:nvPicPr>
        <p:blipFill>
          <a:blip r:embed="rId4"/>
          <a:stretch>
            <a:fillRect/>
          </a:stretch>
        </p:blipFill>
        <p:spPr>
          <a:xfrm>
            <a:off x="10092567" y="4220238"/>
            <a:ext cx="331503" cy="271529"/>
          </a:xfrm>
          <a:prstGeom prst="rect">
            <a:avLst/>
          </a:prstGeom>
          <a:ln>
            <a:noFill/>
          </a:ln>
        </p:spPr>
      </p:pic>
    </p:spTree>
    <p:extLst>
      <p:ext uri="{BB962C8B-B14F-4D97-AF65-F5344CB8AC3E}">
        <p14:creationId xmlns:p14="http://schemas.microsoft.com/office/powerpoint/2010/main" val="360226959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21241B-5F0F-4B7E-9044-DA56200F0BF8}"/>
              </a:ext>
            </a:extLst>
          </p:cNvPr>
          <p:cNvSpPr>
            <a:spLocks noGrp="1"/>
          </p:cNvSpPr>
          <p:nvPr>
            <p:ph type="title"/>
          </p:nvPr>
        </p:nvSpPr>
        <p:spPr>
          <a:xfrm>
            <a:off x="2492384" y="171497"/>
            <a:ext cx="6283417" cy="919072"/>
          </a:xfrm>
        </p:spPr>
        <p:txBody>
          <a:bodyPr/>
          <a:lstStyle/>
          <a:p>
            <a:r>
              <a:rPr lang="en-US" dirty="0"/>
              <a:t>Making Things Easier</a:t>
            </a:r>
          </a:p>
        </p:txBody>
      </p:sp>
      <p:pic>
        <p:nvPicPr>
          <p:cNvPr id="4098" name="Picture 2" descr="See the source image">
            <a:extLst>
              <a:ext uri="{FF2B5EF4-FFF2-40B4-BE49-F238E27FC236}">
                <a16:creationId xmlns:a16="http://schemas.microsoft.com/office/drawing/2014/main" id="{2DE6B071-3787-4BE5-A897-DE711F5744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840" y="1495163"/>
            <a:ext cx="6380771" cy="4796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4460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F5313-EAC2-451B-9729-088C36D3F5E4}"/>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Cluster Creation</a:t>
            </a:r>
          </a:p>
        </p:txBody>
      </p:sp>
      <p:sp>
        <p:nvSpPr>
          <p:cNvPr id="6" name="Rectangle 5">
            <a:extLst>
              <a:ext uri="{FF2B5EF4-FFF2-40B4-BE49-F238E27FC236}">
                <a16:creationId xmlns:a16="http://schemas.microsoft.com/office/drawing/2014/main" id="{8EB633DE-3838-4AA6-B35B-9C5F5677EF28}"/>
              </a:ext>
            </a:extLst>
          </p:cNvPr>
          <p:cNvSpPr/>
          <p:nvPr/>
        </p:nvSpPr>
        <p:spPr>
          <a:xfrm>
            <a:off x="266920" y="1447612"/>
            <a:ext cx="4742921" cy="3142399"/>
          </a:xfrm>
          <a:prstGeom prst="rect">
            <a:avLst/>
          </a:prstGeom>
        </p:spPr>
        <p:txBody>
          <a:bodyPr wrap="square">
            <a:spAutoFit/>
          </a:bodyPr>
          <a:lstStyle/>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You can create two types of clusters – </a:t>
            </a:r>
            <a:r>
              <a:rPr lang="en-US" sz="1600" i="1" kern="0" dirty="0">
                <a:solidFill>
                  <a:schemeClr val="bg2">
                    <a:lumMod val="25000"/>
                  </a:schemeClr>
                </a:solidFill>
                <a:latin typeface="Segoe UI Semilight" panose="020B0402040204020203" pitchFamily="34" charset="0"/>
                <a:cs typeface="Segoe UI Semilight" panose="020B0402040204020203" pitchFamily="34" charset="0"/>
              </a:rPr>
              <a:t>Standard</a:t>
            </a:r>
            <a:r>
              <a:rPr lang="en-US" sz="1600" kern="0" dirty="0">
                <a:solidFill>
                  <a:schemeClr val="bg2">
                    <a:lumMod val="25000"/>
                  </a:schemeClr>
                </a:solidFill>
                <a:latin typeface="Segoe UI Semilight" panose="020B0402040204020203" pitchFamily="34" charset="0"/>
                <a:cs typeface="Segoe UI Semilight" panose="020B0402040204020203" pitchFamily="34" charset="0"/>
              </a:rPr>
              <a:t> and </a:t>
            </a:r>
            <a:r>
              <a:rPr lang="en-US" sz="1600" i="1" kern="0" dirty="0">
                <a:solidFill>
                  <a:schemeClr val="bg2">
                    <a:lumMod val="25000"/>
                  </a:schemeClr>
                </a:solidFill>
                <a:latin typeface="Segoe UI Semilight" panose="020B0402040204020203" pitchFamily="34" charset="0"/>
                <a:cs typeface="Segoe UI Semilight" panose="020B0402040204020203" pitchFamily="34" charset="0"/>
              </a:rPr>
              <a:t>Serverless Pool </a:t>
            </a:r>
            <a:r>
              <a:rPr lang="en-US" sz="1600" kern="0" dirty="0">
                <a:solidFill>
                  <a:schemeClr val="bg2">
                    <a:lumMod val="25000"/>
                  </a:schemeClr>
                </a:solidFill>
                <a:latin typeface="Segoe UI Semilight" panose="020B0402040204020203" pitchFamily="34" charset="0"/>
                <a:cs typeface="Segoe UI Semilight" panose="020B0402040204020203" pitchFamily="34" charset="0"/>
              </a:rPr>
              <a:t>(see next slide)</a:t>
            </a:r>
          </a:p>
          <a:p>
            <a:pPr marL="285750" lvl="1" indent="-285750" defTabSz="914367">
              <a:lnSpc>
                <a:spcPct val="90000"/>
              </a:lnSpc>
              <a:spcBef>
                <a:spcPts val="600"/>
              </a:spcBef>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 While creating a cluster you can specify:</a:t>
            </a:r>
          </a:p>
          <a:p>
            <a:pPr marL="742950" lvl="2" indent="-285750" defTabSz="914367">
              <a:lnSpc>
                <a:spcPct val="90000"/>
              </a:lnSpc>
              <a:spcBef>
                <a:spcPts val="576"/>
              </a:spcBef>
              <a:spcAft>
                <a:spcPts val="600"/>
              </a:spcAft>
              <a:buClr>
                <a:schemeClr val="accent1"/>
              </a:buClr>
              <a:buFont typeface="Arial" panose="020B0604020202020204" pitchFamily="34" charset="0"/>
              <a:buChar char="•"/>
              <a:tabLst>
                <a:tab pos="632806" algn="l"/>
              </a:tabLst>
            </a:pPr>
            <a:r>
              <a:rPr lang="en-US" sz="1400" kern="0" dirty="0">
                <a:solidFill>
                  <a:schemeClr val="bg2">
                    <a:lumMod val="25000"/>
                  </a:schemeClr>
                </a:solidFill>
                <a:latin typeface="Segoe UI Semilight" panose="020B0402040204020203" pitchFamily="34" charset="0"/>
                <a:cs typeface="Segoe UI Semilight" panose="020B0402040204020203" pitchFamily="34" charset="0"/>
              </a:rPr>
              <a:t>Number of nodes</a:t>
            </a:r>
          </a:p>
          <a:p>
            <a:pPr marL="742950" lvl="2" indent="-285750" defTabSz="914367">
              <a:lnSpc>
                <a:spcPct val="90000"/>
              </a:lnSpc>
              <a:spcBef>
                <a:spcPts val="576"/>
              </a:spcBef>
              <a:spcAft>
                <a:spcPts val="600"/>
              </a:spcAft>
              <a:buClr>
                <a:schemeClr val="accent1"/>
              </a:buClr>
              <a:buFont typeface="Arial" panose="020B0604020202020204" pitchFamily="34" charset="0"/>
              <a:buChar char="•"/>
              <a:tabLst>
                <a:tab pos="632806" algn="l"/>
              </a:tabLst>
            </a:pPr>
            <a:r>
              <a:rPr lang="en-US" sz="1400" kern="0" dirty="0">
                <a:solidFill>
                  <a:schemeClr val="bg2">
                    <a:lumMod val="25000"/>
                  </a:schemeClr>
                </a:solidFill>
                <a:latin typeface="Segoe UI Semilight" panose="020B0402040204020203" pitchFamily="34" charset="0"/>
                <a:cs typeface="Segoe UI Semilight" panose="020B0402040204020203" pitchFamily="34" charset="0"/>
              </a:rPr>
              <a:t>Autoscaling and Auto Termination policy</a:t>
            </a:r>
          </a:p>
          <a:p>
            <a:pPr marL="742950" lvl="2" indent="-285750" defTabSz="914367">
              <a:lnSpc>
                <a:spcPct val="90000"/>
              </a:lnSpc>
              <a:spcBef>
                <a:spcPts val="576"/>
              </a:spcBef>
              <a:spcAft>
                <a:spcPts val="600"/>
              </a:spcAft>
              <a:buClr>
                <a:schemeClr val="accent1"/>
              </a:buClr>
              <a:buFont typeface="Arial" panose="020B0604020202020204" pitchFamily="34" charset="0"/>
              <a:buChar char="•"/>
              <a:tabLst>
                <a:tab pos="632806" algn="l"/>
              </a:tabLst>
            </a:pPr>
            <a:r>
              <a:rPr lang="en-US" sz="1400" kern="0" dirty="0">
                <a:solidFill>
                  <a:schemeClr val="bg2">
                    <a:lumMod val="25000"/>
                  </a:schemeClr>
                </a:solidFill>
                <a:latin typeface="Segoe UI Semilight" panose="020B0402040204020203" pitchFamily="34" charset="0"/>
                <a:cs typeface="Segoe UI Semilight" panose="020B0402040204020203" pitchFamily="34" charset="0"/>
              </a:rPr>
              <a:t>Auto Termination policy</a:t>
            </a:r>
          </a:p>
          <a:p>
            <a:pPr marL="742950" lvl="2" indent="-285750" defTabSz="914367">
              <a:lnSpc>
                <a:spcPct val="90000"/>
              </a:lnSpc>
              <a:spcBef>
                <a:spcPts val="576"/>
              </a:spcBef>
              <a:spcAft>
                <a:spcPts val="600"/>
              </a:spcAft>
              <a:buClr>
                <a:schemeClr val="accent1"/>
              </a:buClr>
              <a:buFont typeface="Arial" panose="020B0604020202020204" pitchFamily="34" charset="0"/>
              <a:buChar char="•"/>
              <a:tabLst>
                <a:tab pos="632806" algn="l"/>
              </a:tabLst>
            </a:pPr>
            <a:r>
              <a:rPr lang="en-US" sz="1400" kern="0" dirty="0">
                <a:solidFill>
                  <a:schemeClr val="bg2">
                    <a:lumMod val="25000"/>
                  </a:schemeClr>
                </a:solidFill>
                <a:latin typeface="Segoe UI Semilight" panose="020B0402040204020203" pitchFamily="34" charset="0"/>
                <a:cs typeface="Segoe UI Semilight" panose="020B0402040204020203" pitchFamily="34" charset="0"/>
              </a:rPr>
              <a:t>Spark Configuration details </a:t>
            </a:r>
          </a:p>
          <a:p>
            <a:pPr marL="742950" lvl="2" indent="-285750" defTabSz="914367">
              <a:lnSpc>
                <a:spcPct val="90000"/>
              </a:lnSpc>
              <a:spcBef>
                <a:spcPts val="576"/>
              </a:spcBef>
              <a:spcAft>
                <a:spcPts val="600"/>
              </a:spcAft>
              <a:buClr>
                <a:schemeClr val="accent1"/>
              </a:buClr>
              <a:buFont typeface="Arial" panose="020B0604020202020204" pitchFamily="34" charset="0"/>
              <a:buChar char="•"/>
              <a:tabLst>
                <a:tab pos="632806" algn="l"/>
              </a:tabLst>
            </a:pPr>
            <a:r>
              <a:rPr lang="en-US" sz="1400" kern="0" dirty="0">
                <a:solidFill>
                  <a:schemeClr val="bg2">
                    <a:lumMod val="25000"/>
                  </a:schemeClr>
                </a:solidFill>
                <a:latin typeface="Segoe UI Semilight" panose="020B0402040204020203" pitchFamily="34" charset="0"/>
                <a:cs typeface="Segoe UI Semilight" panose="020B0402040204020203" pitchFamily="34" charset="0"/>
              </a:rPr>
              <a:t>The Azure VM instance types for the Driver and Worker Nodes </a:t>
            </a:r>
          </a:p>
          <a:p>
            <a:pPr marL="635000" lvl="2" indent="-177800" defTabSz="914367">
              <a:lnSpc>
                <a:spcPct val="90000"/>
              </a:lnSpc>
              <a:spcBef>
                <a:spcPts val="576"/>
              </a:spcBef>
              <a:spcAft>
                <a:spcPts val="600"/>
              </a:spcAft>
              <a:buClr>
                <a:schemeClr val="accent1"/>
              </a:buClr>
              <a:buFont typeface="Arial" panose="020B0604020202020204" pitchFamily="34" charset="0"/>
              <a:buChar char="•"/>
              <a:tabLst>
                <a:tab pos="632806" algn="l"/>
              </a:tabLst>
            </a:pPr>
            <a:endParaRPr lang="en-US" sz="1600" kern="0" dirty="0">
              <a:solidFill>
                <a:schemeClr val="bg2">
                  <a:lumMod val="25000"/>
                </a:schemeClr>
              </a:solidFill>
            </a:endParaRPr>
          </a:p>
        </p:txBody>
      </p:sp>
      <p:pic>
        <p:nvPicPr>
          <p:cNvPr id="9" name="Picture 8">
            <a:extLst>
              <a:ext uri="{FF2B5EF4-FFF2-40B4-BE49-F238E27FC236}">
                <a16:creationId xmlns:a16="http://schemas.microsoft.com/office/drawing/2014/main" id="{2E3C761B-DF7C-44FB-9846-76C79DCE44BF}"/>
              </a:ext>
            </a:extLst>
          </p:cNvPr>
          <p:cNvPicPr>
            <a:picLocks noChangeAspect="1"/>
          </p:cNvPicPr>
          <p:nvPr/>
        </p:nvPicPr>
        <p:blipFill>
          <a:blip r:embed="rId3"/>
          <a:stretch>
            <a:fillRect/>
          </a:stretch>
        </p:blipFill>
        <p:spPr>
          <a:xfrm>
            <a:off x="2286262" y="4038122"/>
            <a:ext cx="2915809" cy="2637414"/>
          </a:xfrm>
          <a:prstGeom prst="rect">
            <a:avLst/>
          </a:prstGeom>
          <a:ln>
            <a:solidFill>
              <a:srgbClr val="002060"/>
            </a:solidFill>
          </a:ln>
        </p:spPr>
      </p:pic>
      <p:grpSp>
        <p:nvGrpSpPr>
          <p:cNvPr id="11" name="Group 10">
            <a:extLst>
              <a:ext uri="{FF2B5EF4-FFF2-40B4-BE49-F238E27FC236}">
                <a16:creationId xmlns:a16="http://schemas.microsoft.com/office/drawing/2014/main" id="{BCFE0F27-CCDC-4A96-912B-D54775868DDA}"/>
              </a:ext>
            </a:extLst>
          </p:cNvPr>
          <p:cNvGrpSpPr/>
          <p:nvPr/>
        </p:nvGrpSpPr>
        <p:grpSpPr>
          <a:xfrm>
            <a:off x="6159505" y="1314657"/>
            <a:ext cx="5765575" cy="3760877"/>
            <a:chOff x="6159505" y="1612371"/>
            <a:chExt cx="5765575" cy="3760877"/>
          </a:xfrm>
        </p:grpSpPr>
        <p:grpSp>
          <p:nvGrpSpPr>
            <p:cNvPr id="5" name="Group 4">
              <a:extLst>
                <a:ext uri="{FF2B5EF4-FFF2-40B4-BE49-F238E27FC236}">
                  <a16:creationId xmlns:a16="http://schemas.microsoft.com/office/drawing/2014/main" id="{80700EF5-82FB-4B66-8895-65DAC9479701}"/>
                </a:ext>
              </a:extLst>
            </p:cNvPr>
            <p:cNvGrpSpPr/>
            <p:nvPr/>
          </p:nvGrpSpPr>
          <p:grpSpPr>
            <a:xfrm>
              <a:off x="6159505" y="1612371"/>
              <a:ext cx="5765575" cy="3420608"/>
              <a:chOff x="5136403" y="1484919"/>
              <a:chExt cx="6961960" cy="3956139"/>
            </a:xfrm>
          </p:grpSpPr>
          <p:pic>
            <p:nvPicPr>
              <p:cNvPr id="3" name="Picture 2">
                <a:extLst>
                  <a:ext uri="{FF2B5EF4-FFF2-40B4-BE49-F238E27FC236}">
                    <a16:creationId xmlns:a16="http://schemas.microsoft.com/office/drawing/2014/main" id="{F8B8A200-F15C-43C6-8920-405B7D1CBD6E}"/>
                  </a:ext>
                </a:extLst>
              </p:cNvPr>
              <p:cNvPicPr>
                <a:picLocks noChangeAspect="1"/>
              </p:cNvPicPr>
              <p:nvPr/>
            </p:nvPicPr>
            <p:blipFill>
              <a:blip r:embed="rId4"/>
              <a:stretch>
                <a:fillRect/>
              </a:stretch>
            </p:blipFill>
            <p:spPr>
              <a:xfrm>
                <a:off x="5136403" y="1484919"/>
                <a:ext cx="6961960" cy="3956139"/>
              </a:xfrm>
              <a:prstGeom prst="rect">
                <a:avLst/>
              </a:prstGeom>
              <a:ln>
                <a:solidFill>
                  <a:srgbClr val="002060"/>
                </a:solidFill>
              </a:ln>
            </p:spPr>
          </p:pic>
          <p:sp>
            <p:nvSpPr>
              <p:cNvPr id="4" name="Rectangle 3">
                <a:extLst>
                  <a:ext uri="{FF2B5EF4-FFF2-40B4-BE49-F238E27FC236}">
                    <a16:creationId xmlns:a16="http://schemas.microsoft.com/office/drawing/2014/main" id="{318440B9-7E94-4912-984A-8A73741124F2}"/>
                  </a:ext>
                </a:extLst>
              </p:cNvPr>
              <p:cNvSpPr/>
              <p:nvPr/>
            </p:nvSpPr>
            <p:spPr bwMode="auto">
              <a:xfrm>
                <a:off x="10564721" y="1507590"/>
                <a:ext cx="1518528" cy="283425"/>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0" name="TextBox 9">
              <a:extLst>
                <a:ext uri="{FF2B5EF4-FFF2-40B4-BE49-F238E27FC236}">
                  <a16:creationId xmlns:a16="http://schemas.microsoft.com/office/drawing/2014/main" id="{38645D6D-5437-4A63-8180-48AC74F3F6F4}"/>
                </a:ext>
              </a:extLst>
            </p:cNvPr>
            <p:cNvSpPr txBox="1"/>
            <p:nvPr/>
          </p:nvSpPr>
          <p:spPr>
            <a:xfrm>
              <a:off x="6475413" y="4925433"/>
              <a:ext cx="4915448" cy="447815"/>
            </a:xfrm>
            <a:prstGeom prst="rect">
              <a:avLst/>
            </a:prstGeom>
            <a:noFill/>
          </p:spPr>
          <p:txBody>
            <a:bodyPr wrap="none" lIns="182880" tIns="146304" rIns="182880" bIns="146304" rtlCol="0">
              <a:spAutoFit/>
            </a:bodyPr>
            <a:lstStyle/>
            <a:p>
              <a:pPr>
                <a:lnSpc>
                  <a:spcPct val="90000"/>
                </a:lnSpc>
                <a:spcAft>
                  <a:spcPts val="600"/>
                </a:spcAft>
              </a:pPr>
              <a:r>
                <a:rPr lang="en-US" sz="1100" i="1" dirty="0">
                  <a:gradFill>
                    <a:gsLst>
                      <a:gs pos="2917">
                        <a:schemeClr val="tx1"/>
                      </a:gs>
                      <a:gs pos="30000">
                        <a:schemeClr val="tx1"/>
                      </a:gs>
                    </a:gsLst>
                    <a:lin ang="5400000" scaled="0"/>
                  </a:gradFill>
                  <a:cs typeface="Segoe UI Semibold" panose="020B0702040204020203" pitchFamily="34" charset="0"/>
                </a:rPr>
                <a:t>Graphical wizard in the Azure Databricks portal to create a Standard Cluster </a:t>
              </a:r>
            </a:p>
          </p:txBody>
        </p:sp>
      </p:grpSp>
    </p:spTree>
    <p:extLst>
      <p:ext uri="{BB962C8B-B14F-4D97-AF65-F5344CB8AC3E}">
        <p14:creationId xmlns:p14="http://schemas.microsoft.com/office/powerpoint/2010/main" val="234181226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C4184-C62E-4829-8148-4020544C18EB}"/>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Clusters: Auto Scaling and Auto Termination</a:t>
            </a:r>
          </a:p>
        </p:txBody>
      </p:sp>
      <p:sp>
        <p:nvSpPr>
          <p:cNvPr id="7" name="Text Placeholder 6">
            <a:extLst>
              <a:ext uri="{FF2B5EF4-FFF2-40B4-BE49-F238E27FC236}">
                <a16:creationId xmlns:a16="http://schemas.microsoft.com/office/drawing/2014/main" id="{4ADF2C67-B8B5-4BF7-BA64-4219F00B4307}"/>
              </a:ext>
            </a:extLst>
          </p:cNvPr>
          <p:cNvSpPr>
            <a:spLocks noGrp="1"/>
          </p:cNvSpPr>
          <p:nvPr>
            <p:ph type="body" sz="quarter" idx="11"/>
          </p:nvPr>
        </p:nvSpPr>
        <p:spPr>
          <a:xfrm>
            <a:off x="268461" y="990954"/>
            <a:ext cx="11655078" cy="461665"/>
          </a:xfrm>
        </p:spPr>
        <p:txBody>
          <a:bodyPr/>
          <a:lstStyle/>
          <a:p>
            <a:pPr algn="ctr"/>
            <a:r>
              <a:rPr lang="en-US" sz="2000" dirty="0"/>
              <a:t>Simplifies cluster management and reduces costs by eliminating wastage</a:t>
            </a:r>
          </a:p>
        </p:txBody>
      </p:sp>
      <p:sp>
        <p:nvSpPr>
          <p:cNvPr id="6" name="Rectangle 5">
            <a:extLst>
              <a:ext uri="{FF2B5EF4-FFF2-40B4-BE49-F238E27FC236}">
                <a16:creationId xmlns:a16="http://schemas.microsoft.com/office/drawing/2014/main" id="{4F081C6E-501E-46D8-8AE7-22560D0D94DA}"/>
              </a:ext>
            </a:extLst>
          </p:cNvPr>
          <p:cNvSpPr/>
          <p:nvPr/>
        </p:nvSpPr>
        <p:spPr>
          <a:xfrm>
            <a:off x="185599" y="1682925"/>
            <a:ext cx="5910401" cy="4670509"/>
          </a:xfrm>
          <a:prstGeom prst="rect">
            <a:avLst/>
          </a:prstGeom>
        </p:spPr>
        <p:txBody>
          <a:bodyPr wrap="square">
            <a:spAutoFit/>
          </a:bodyPr>
          <a:lstStyle/>
          <a:p>
            <a:pPr marL="0" lvl="1" defTabSz="914367">
              <a:lnSpc>
                <a:spcPts val="2100"/>
              </a:lnSpc>
              <a:spcBef>
                <a:spcPts val="576"/>
              </a:spcBef>
              <a:spcAft>
                <a:spcPts val="600"/>
              </a:spcAft>
              <a:buClr>
                <a:schemeClr val="accent1"/>
              </a:buCl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When creating Azure Databricks clusters you can choose Autoscaling and Auto Termination options.</a:t>
            </a:r>
          </a:p>
          <a:p>
            <a:pPr marL="0" lvl="1" defTabSz="914367">
              <a:lnSpc>
                <a:spcPts val="2100"/>
              </a:lnSpc>
              <a:spcBef>
                <a:spcPts val="576"/>
              </a:spcBef>
              <a:spcAft>
                <a:spcPts val="600"/>
              </a:spcAft>
              <a:buClr>
                <a:schemeClr val="accent1"/>
              </a:buCl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Autoscaling: Just specify the min and max number of clusters. Azure Databricks automatically scales up or down based on load.</a:t>
            </a:r>
          </a:p>
          <a:p>
            <a:pPr marL="0" lvl="1" defTabSz="914367">
              <a:lnSpc>
                <a:spcPts val="2100"/>
              </a:lnSpc>
              <a:spcBef>
                <a:spcPts val="576"/>
              </a:spcBef>
              <a:spcAft>
                <a:spcPts val="600"/>
              </a:spcAft>
              <a:buClr>
                <a:schemeClr val="accent1"/>
              </a:buCl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Auto Termination: After the specified minutes of inactivity the cluster is automatically terminated.</a:t>
            </a:r>
          </a:p>
          <a:p>
            <a:pPr marL="0" lvl="1" defTabSz="914367">
              <a:lnSpc>
                <a:spcPts val="2100"/>
              </a:lnSpc>
              <a:spcAft>
                <a:spcPts val="300"/>
              </a:spcAft>
              <a:buClr>
                <a:schemeClr val="accent1"/>
              </a:buCl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Benefits:</a:t>
            </a:r>
          </a:p>
          <a:p>
            <a:pPr marL="285750" lvl="1" indent="-285750" defTabSz="914367">
              <a:lnSpc>
                <a:spcPts val="2100"/>
              </a:lnSpc>
              <a:spcAft>
                <a:spcPts val="300"/>
              </a:spcAft>
              <a:buClr>
                <a:schemeClr val="accent1"/>
              </a:buClr>
              <a:buFont typeface="Wingdings" panose="05000000000000000000" pitchFamily="2" charset="2"/>
              <a:buChar char="§"/>
              <a:tabLst>
                <a:tab pos="632806" algn="l"/>
              </a:tabLst>
            </a:pPr>
            <a:r>
              <a:rPr lang="en-US" sz="1400" kern="0" dirty="0">
                <a:solidFill>
                  <a:schemeClr val="bg2">
                    <a:lumMod val="25000"/>
                  </a:schemeClr>
                </a:solidFill>
                <a:latin typeface="Segoe UI Semilight" panose="020B0402040204020203" pitchFamily="34" charset="0"/>
                <a:cs typeface="Segoe UI Semilight" panose="020B0402040204020203" pitchFamily="34" charset="0"/>
              </a:rPr>
              <a:t>You do not have to guess, or determine by trial and error, the correct number of nodes for the cluster</a:t>
            </a:r>
          </a:p>
          <a:p>
            <a:pPr marL="285750" lvl="1" indent="-285750" defTabSz="914367">
              <a:lnSpc>
                <a:spcPts val="2100"/>
              </a:lnSpc>
              <a:spcAft>
                <a:spcPts val="300"/>
              </a:spcAft>
              <a:buClr>
                <a:schemeClr val="accent1"/>
              </a:buClr>
              <a:buFont typeface="Wingdings" panose="05000000000000000000" pitchFamily="2" charset="2"/>
              <a:buChar char="§"/>
              <a:tabLst>
                <a:tab pos="632806" algn="l"/>
              </a:tabLst>
            </a:pPr>
            <a:r>
              <a:rPr lang="en-US" sz="1400" kern="0" dirty="0">
                <a:solidFill>
                  <a:schemeClr val="bg2">
                    <a:lumMod val="25000"/>
                  </a:schemeClr>
                </a:solidFill>
                <a:latin typeface="Segoe UI Semilight" panose="020B0402040204020203" pitchFamily="34" charset="0"/>
                <a:cs typeface="Segoe UI Semilight" panose="020B0402040204020203" pitchFamily="34" charset="0"/>
              </a:rPr>
              <a:t>As the workload changes you do not have to manually tweak the number of nodes</a:t>
            </a:r>
          </a:p>
          <a:p>
            <a:pPr marL="285750" lvl="1" indent="-285750" defTabSz="914367">
              <a:lnSpc>
                <a:spcPts val="2100"/>
              </a:lnSpc>
              <a:spcAft>
                <a:spcPts val="300"/>
              </a:spcAft>
              <a:buClr>
                <a:schemeClr val="accent1"/>
              </a:buClr>
              <a:buFont typeface="Wingdings" panose="05000000000000000000" pitchFamily="2" charset="2"/>
              <a:buChar char="§"/>
              <a:tabLst>
                <a:tab pos="632806" algn="l"/>
              </a:tabLst>
            </a:pPr>
            <a:r>
              <a:rPr lang="en-US" sz="1400" kern="0" dirty="0">
                <a:solidFill>
                  <a:schemeClr val="bg2">
                    <a:lumMod val="25000"/>
                  </a:schemeClr>
                </a:solidFill>
                <a:latin typeface="Segoe UI Semilight" panose="020B0402040204020203" pitchFamily="34" charset="0"/>
                <a:cs typeface="Segoe UI Semilight" panose="020B0402040204020203" pitchFamily="34" charset="0"/>
              </a:rPr>
              <a:t>You do not have to worry about wasting resources when the cluster is idle. You only pay for resource when they are actually being used</a:t>
            </a:r>
          </a:p>
          <a:p>
            <a:pPr marL="285750" lvl="1" indent="-285750" defTabSz="914367">
              <a:lnSpc>
                <a:spcPts val="2100"/>
              </a:lnSpc>
              <a:spcAft>
                <a:spcPts val="300"/>
              </a:spcAft>
              <a:buClr>
                <a:schemeClr val="accent1"/>
              </a:buClr>
              <a:buFont typeface="Wingdings" panose="05000000000000000000" pitchFamily="2" charset="2"/>
              <a:buChar char="§"/>
              <a:tabLst>
                <a:tab pos="632806" algn="l"/>
              </a:tabLst>
            </a:pPr>
            <a:r>
              <a:rPr lang="en-US" sz="1400" kern="0" dirty="0">
                <a:solidFill>
                  <a:schemeClr val="bg2">
                    <a:lumMod val="25000"/>
                  </a:schemeClr>
                </a:solidFill>
                <a:latin typeface="Segoe UI Semilight" panose="020B0402040204020203" pitchFamily="34" charset="0"/>
                <a:cs typeface="Segoe UI Semilight" panose="020B0402040204020203" pitchFamily="34" charset="0"/>
              </a:rPr>
              <a:t>You do not have to wait and watch for jobs to complete just so you can shutdown the clusters</a:t>
            </a:r>
          </a:p>
        </p:txBody>
      </p:sp>
      <p:grpSp>
        <p:nvGrpSpPr>
          <p:cNvPr id="9" name="Group 8">
            <a:extLst>
              <a:ext uri="{FF2B5EF4-FFF2-40B4-BE49-F238E27FC236}">
                <a16:creationId xmlns:a16="http://schemas.microsoft.com/office/drawing/2014/main" id="{725CF5ED-11E0-4C7F-8BB7-6922DEBFEBE0}"/>
              </a:ext>
            </a:extLst>
          </p:cNvPr>
          <p:cNvGrpSpPr/>
          <p:nvPr/>
        </p:nvGrpSpPr>
        <p:grpSpPr>
          <a:xfrm>
            <a:off x="6431028" y="1796281"/>
            <a:ext cx="5575373" cy="4247903"/>
            <a:chOff x="6431028" y="1796281"/>
            <a:chExt cx="5575373" cy="4247903"/>
          </a:xfrm>
        </p:grpSpPr>
        <p:pic>
          <p:nvPicPr>
            <p:cNvPr id="3" name="Picture 2">
              <a:extLst>
                <a:ext uri="{FF2B5EF4-FFF2-40B4-BE49-F238E27FC236}">
                  <a16:creationId xmlns:a16="http://schemas.microsoft.com/office/drawing/2014/main" id="{6C64DFC9-444B-4127-85B5-176F72F823F3}"/>
                </a:ext>
              </a:extLst>
            </p:cNvPr>
            <p:cNvPicPr>
              <a:picLocks noChangeAspect="1"/>
            </p:cNvPicPr>
            <p:nvPr/>
          </p:nvPicPr>
          <p:blipFill>
            <a:blip r:embed="rId3"/>
            <a:stretch>
              <a:fillRect/>
            </a:stretch>
          </p:blipFill>
          <p:spPr>
            <a:xfrm>
              <a:off x="6431028" y="1796281"/>
              <a:ext cx="5575373" cy="4247903"/>
            </a:xfrm>
            <a:prstGeom prst="rect">
              <a:avLst/>
            </a:prstGeom>
            <a:ln>
              <a:solidFill>
                <a:schemeClr val="accent2">
                  <a:lumMod val="90000"/>
                  <a:lumOff val="10000"/>
                </a:schemeClr>
              </a:solidFill>
            </a:ln>
          </p:spPr>
        </p:pic>
        <p:sp>
          <p:nvSpPr>
            <p:cNvPr id="4" name="Rectangle: Rounded Corners 3">
              <a:extLst>
                <a:ext uri="{FF2B5EF4-FFF2-40B4-BE49-F238E27FC236}">
                  <a16:creationId xmlns:a16="http://schemas.microsoft.com/office/drawing/2014/main" id="{A8155789-E817-4EAF-AC15-1631D078F2DA}"/>
                </a:ext>
              </a:extLst>
            </p:cNvPr>
            <p:cNvSpPr/>
            <p:nvPr/>
          </p:nvSpPr>
          <p:spPr bwMode="auto">
            <a:xfrm>
              <a:off x="6967577" y="4934737"/>
              <a:ext cx="2728086" cy="399436"/>
            </a:xfrm>
            <a:prstGeom prst="roundRect">
              <a:avLst/>
            </a:prstGeom>
            <a:noFill/>
            <a:ln w="12700">
              <a:solidFill>
                <a:srgbClr val="A8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8B72D252-E98F-49FF-B27F-751B7CA1C8CD}"/>
                </a:ext>
              </a:extLst>
            </p:cNvPr>
            <p:cNvSpPr/>
            <p:nvPr/>
          </p:nvSpPr>
          <p:spPr bwMode="auto">
            <a:xfrm>
              <a:off x="6967577" y="5366784"/>
              <a:ext cx="2719269" cy="667512"/>
            </a:xfrm>
            <a:prstGeom prst="roundRect">
              <a:avLst/>
            </a:prstGeom>
            <a:noFill/>
            <a:ln w="12700">
              <a:solidFill>
                <a:srgbClr val="A8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8BDF3B5-F3DE-4B32-9034-CC935E5681E8}"/>
                </a:ext>
              </a:extLst>
            </p:cNvPr>
            <p:cNvSpPr/>
            <p:nvPr/>
          </p:nvSpPr>
          <p:spPr bwMode="auto">
            <a:xfrm>
              <a:off x="10768760" y="1811395"/>
              <a:ext cx="1230084" cy="213888"/>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6358561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2F5C-D4A2-4151-9B06-E3F6918D75C4}"/>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Serverless Pool (Beta)</a:t>
            </a:r>
          </a:p>
        </p:txBody>
      </p:sp>
      <p:sp>
        <p:nvSpPr>
          <p:cNvPr id="4" name="Text Placeholder 3">
            <a:extLst>
              <a:ext uri="{FF2B5EF4-FFF2-40B4-BE49-F238E27FC236}">
                <a16:creationId xmlns:a16="http://schemas.microsoft.com/office/drawing/2014/main" id="{2D516163-A7CE-4EEA-9A7E-2356401B657C}"/>
              </a:ext>
            </a:extLst>
          </p:cNvPr>
          <p:cNvSpPr>
            <a:spLocks noGrp="1"/>
          </p:cNvSpPr>
          <p:nvPr>
            <p:ph type="body" sz="quarter" idx="11"/>
          </p:nvPr>
        </p:nvSpPr>
        <p:spPr>
          <a:xfrm>
            <a:off x="267684" y="940811"/>
            <a:ext cx="11655078" cy="461665"/>
          </a:xfrm>
        </p:spPr>
        <p:txBody>
          <a:bodyPr/>
          <a:lstStyle/>
          <a:p>
            <a:pPr algn="ctr"/>
            <a:r>
              <a:rPr lang="en-US" sz="2000" dirty="0">
                <a:solidFill>
                  <a:srgbClr val="0070C0"/>
                </a:solidFill>
                <a:latin typeface="Segoe UI Semilight" panose="020B0402040204020203" pitchFamily="34" charset="0"/>
              </a:rPr>
              <a:t>A  self-managed pool of cloud resources, auto-configured for interactive Spark workloads</a:t>
            </a:r>
          </a:p>
        </p:txBody>
      </p:sp>
      <p:sp>
        <p:nvSpPr>
          <p:cNvPr id="3" name="Text Placeholder 7">
            <a:extLst>
              <a:ext uri="{FF2B5EF4-FFF2-40B4-BE49-F238E27FC236}">
                <a16:creationId xmlns:a16="http://schemas.microsoft.com/office/drawing/2014/main" id="{4D85CDF0-DAC0-4983-AE62-DB6C8C2DAA0E}"/>
              </a:ext>
            </a:extLst>
          </p:cNvPr>
          <p:cNvSpPr txBox="1">
            <a:spLocks/>
          </p:cNvSpPr>
          <p:nvPr/>
        </p:nvSpPr>
        <p:spPr>
          <a:xfrm>
            <a:off x="365283" y="1889826"/>
            <a:ext cx="5336856" cy="1442919"/>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1" indent="-285750" defTabSz="914367" fontAlgn="base">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accent5"/>
                </a:solidFill>
                <a:latin typeface="Segoe UI Semilight" panose="020B0402040204020203" pitchFamily="34" charset="0"/>
                <a:cs typeface="Segoe UI Semilight" panose="020B0402040204020203" pitchFamily="34" charset="0"/>
              </a:rPr>
              <a:t>You specify only the </a:t>
            </a:r>
            <a:r>
              <a:rPr lang="en-US" sz="1600" b="1" kern="0" dirty="0">
                <a:solidFill>
                  <a:schemeClr val="accent5"/>
                </a:solidFill>
                <a:latin typeface="Segoe UI Semilight" panose="020B0402040204020203" pitchFamily="34" charset="0"/>
                <a:cs typeface="Segoe UI Semilight" panose="020B0402040204020203" pitchFamily="34" charset="0"/>
              </a:rPr>
              <a:t>minimum</a:t>
            </a:r>
            <a:r>
              <a:rPr lang="en-US" sz="1600" kern="0" dirty="0">
                <a:solidFill>
                  <a:schemeClr val="accent5"/>
                </a:solidFill>
                <a:latin typeface="Segoe UI Semilight" panose="020B0402040204020203" pitchFamily="34" charset="0"/>
                <a:cs typeface="Segoe UI Semilight" panose="020B0402040204020203" pitchFamily="34" charset="0"/>
              </a:rPr>
              <a:t> and </a:t>
            </a:r>
            <a:r>
              <a:rPr lang="en-US" sz="1600" b="1" kern="0" dirty="0">
                <a:solidFill>
                  <a:schemeClr val="accent5"/>
                </a:solidFill>
                <a:latin typeface="Segoe UI Semilight" panose="020B0402040204020203" pitchFamily="34" charset="0"/>
                <a:cs typeface="Segoe UI Semilight" panose="020B0402040204020203" pitchFamily="34" charset="0"/>
              </a:rPr>
              <a:t>maximum</a:t>
            </a:r>
            <a:r>
              <a:rPr lang="en-US" sz="1600" kern="0" dirty="0">
                <a:solidFill>
                  <a:schemeClr val="accent5"/>
                </a:solidFill>
                <a:latin typeface="Segoe UI Semilight" panose="020B0402040204020203" pitchFamily="34" charset="0"/>
                <a:cs typeface="Segoe UI Semilight" panose="020B0402040204020203" pitchFamily="34" charset="0"/>
              </a:rPr>
              <a:t> number of nodes in the cluster—Azure Databricks provisions and adjusts the compute and local storage based on your usage.</a:t>
            </a:r>
          </a:p>
          <a:p>
            <a:pPr marL="285750" lvl="1" indent="-285750" defTabSz="914367" fontAlgn="base">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accent5"/>
                </a:solidFill>
                <a:latin typeface="Segoe UI Semilight" panose="020B0402040204020203" pitchFamily="34" charset="0"/>
                <a:cs typeface="Segoe UI Semilight" panose="020B0402040204020203" pitchFamily="34" charset="0"/>
              </a:rPr>
              <a:t>Limitation: Currently works only for SQL and Python.</a:t>
            </a:r>
          </a:p>
        </p:txBody>
      </p:sp>
      <p:pic>
        <p:nvPicPr>
          <p:cNvPr id="6" name="Picture 5">
            <a:extLst>
              <a:ext uri="{FF2B5EF4-FFF2-40B4-BE49-F238E27FC236}">
                <a16:creationId xmlns:a16="http://schemas.microsoft.com/office/drawing/2014/main" id="{22AD6576-731A-4734-A74F-0C330F0284A1}"/>
              </a:ext>
            </a:extLst>
          </p:cNvPr>
          <p:cNvPicPr>
            <a:picLocks noChangeAspect="1"/>
          </p:cNvPicPr>
          <p:nvPr/>
        </p:nvPicPr>
        <p:blipFill>
          <a:blip r:embed="rId3"/>
          <a:stretch>
            <a:fillRect/>
          </a:stretch>
        </p:blipFill>
        <p:spPr>
          <a:xfrm>
            <a:off x="7225884" y="1662271"/>
            <a:ext cx="4313699" cy="1898027"/>
          </a:xfrm>
          <a:prstGeom prst="rect">
            <a:avLst/>
          </a:prstGeom>
          <a:ln>
            <a:solidFill>
              <a:schemeClr val="accent2">
                <a:lumMod val="90000"/>
                <a:lumOff val="10000"/>
              </a:schemeClr>
            </a:solidFill>
          </a:ln>
        </p:spPr>
      </p:pic>
      <p:graphicFrame>
        <p:nvGraphicFramePr>
          <p:cNvPr id="7" name="Table 6">
            <a:extLst>
              <a:ext uri="{FF2B5EF4-FFF2-40B4-BE49-F238E27FC236}">
                <a16:creationId xmlns:a16="http://schemas.microsoft.com/office/drawing/2014/main" id="{1B812C71-F4C8-48B7-8A7F-DAF9C0FC1BA9}"/>
              </a:ext>
            </a:extLst>
          </p:cNvPr>
          <p:cNvGraphicFramePr>
            <a:graphicFrameLocks noGrp="1"/>
          </p:cNvGraphicFramePr>
          <p:nvPr>
            <p:extLst/>
          </p:nvPr>
        </p:nvGraphicFramePr>
        <p:xfrm>
          <a:off x="558381" y="3723666"/>
          <a:ext cx="10981202" cy="2844822"/>
        </p:xfrm>
        <a:graphic>
          <a:graphicData uri="http://schemas.openxmlformats.org/drawingml/2006/table">
            <a:tbl>
              <a:tblPr firstRow="1" bandRow="1">
                <a:tableStyleId>{5C22544A-7EE6-4342-B048-85BDC9FD1C3A}</a:tableStyleId>
              </a:tblPr>
              <a:tblGrid>
                <a:gridCol w="1481352">
                  <a:extLst>
                    <a:ext uri="{9D8B030D-6E8A-4147-A177-3AD203B41FA5}">
                      <a16:colId xmlns:a16="http://schemas.microsoft.com/office/drawing/2014/main" val="1306361021"/>
                    </a:ext>
                  </a:extLst>
                </a:gridCol>
                <a:gridCol w="9499850">
                  <a:extLst>
                    <a:ext uri="{9D8B030D-6E8A-4147-A177-3AD203B41FA5}">
                      <a16:colId xmlns:a16="http://schemas.microsoft.com/office/drawing/2014/main" val="2503498939"/>
                    </a:ext>
                  </a:extLst>
                </a:gridCol>
              </a:tblGrid>
              <a:tr h="390728">
                <a:tc gridSpan="2">
                  <a:txBody>
                    <a:bodyPr/>
                    <a:lstStyle/>
                    <a:p>
                      <a:pPr marL="177800" marR="0" lvl="1" indent="-177800" algn="ctr" defTabSz="914367" rtl="0" eaLnBrk="1" fontAlgn="base" latinLnBrk="0" hangingPunct="1">
                        <a:lnSpc>
                          <a:spcPct val="90000"/>
                        </a:lnSpc>
                        <a:spcBef>
                          <a:spcPts val="576"/>
                        </a:spcBef>
                        <a:spcAft>
                          <a:spcPts val="600"/>
                        </a:spcAft>
                        <a:buClr>
                          <a:schemeClr val="accent1"/>
                        </a:buClr>
                        <a:buSzPct val="90000"/>
                        <a:buFont typeface="Arial" panose="020B0604020202020204" pitchFamily="34" charset="0"/>
                        <a:buChar char="•"/>
                        <a:tabLst>
                          <a:tab pos="632806" algn="l"/>
                        </a:tabLst>
                      </a:pPr>
                      <a:r>
                        <a:rPr lang="en-US" sz="1600" b="0" kern="0" spc="0" baseline="0" dirty="0">
                          <a:solidFill>
                            <a:schemeClr val="bg1"/>
                          </a:solidFill>
                          <a:latin typeface="+mn-lt"/>
                          <a:ea typeface="+mn-ea"/>
                          <a:cs typeface="+mn-cs"/>
                        </a:rPr>
                        <a:t>Benefits of Serverless Pool</a:t>
                      </a:r>
                    </a:p>
                  </a:txBody>
                  <a:tcPr anchor="ctr">
                    <a:lnB w="12700" cap="flat" cmpd="sng" algn="ctr">
                      <a:solidFill>
                        <a:schemeClr val="tx1">
                          <a:lumMod val="20000"/>
                          <a:lumOff val="80000"/>
                        </a:schemeClr>
                      </a:solidFill>
                      <a:prstDash val="solid"/>
                      <a:round/>
                      <a:headEnd type="none" w="med" len="med"/>
                      <a:tailEnd type="none" w="med" len="med"/>
                    </a:lnB>
                  </a:tcPr>
                </a:tc>
                <a:tc hMerge="1">
                  <a:txBody>
                    <a:bodyPr/>
                    <a:lstStyle/>
                    <a:p>
                      <a:endParaRPr lang="en-US" dirty="0"/>
                    </a:p>
                  </a:txBody>
                  <a:tcPr/>
                </a:tc>
                <a:extLst>
                  <a:ext uri="{0D108BD9-81ED-4DB2-BD59-A6C34878D82A}">
                    <a16:rowId xmlns:a16="http://schemas.microsoft.com/office/drawing/2014/main" val="2241255228"/>
                  </a:ext>
                </a:extLst>
              </a:tr>
              <a:tr h="851038">
                <a:tc>
                  <a:txBody>
                    <a:bodyPr/>
                    <a:lstStyle/>
                    <a:p>
                      <a:r>
                        <a:rPr lang="en-US" sz="1400" dirty="0">
                          <a:latin typeface="Segoe UI Semilight" panose="020B0402040204020203" pitchFamily="34" charset="0"/>
                          <a:cs typeface="Segoe UI Semilight" panose="020B0402040204020203" pitchFamily="34" charset="0"/>
                        </a:rPr>
                        <a:t>Auto-Configuration</a:t>
                      </a:r>
                    </a:p>
                  </a:txBody>
                  <a:tcPr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285750" lvl="3" indent="-285750" defTabSz="895769" fontAlgn="base">
                        <a:spcBef>
                          <a:spcPts val="0"/>
                        </a:spcBef>
                        <a:spcAft>
                          <a:spcPts val="294"/>
                        </a:spcAft>
                        <a:buClr>
                          <a:srgbClr val="0070C0"/>
                        </a:buClr>
                        <a:buFont typeface="Wingdings" panose="05000000000000000000" pitchFamily="2" charset="2"/>
                        <a:buChar char="§"/>
                        <a:tabLst>
                          <a:tab pos="632806" algn="l"/>
                        </a:tabLst>
                      </a:pPr>
                      <a:r>
                        <a:rPr lang="en-US" sz="1400" dirty="0">
                          <a:ln>
                            <a:solidFill>
                              <a:srgbClr val="FFFFFF">
                                <a:alpha val="0"/>
                              </a:srgbClr>
                            </a:solidFill>
                          </a:ln>
                          <a:solidFill>
                            <a:srgbClr val="353535"/>
                          </a:solidFill>
                          <a:latin typeface="Segoe UI Semilight" panose="020B0402040204020203" pitchFamily="34" charset="0"/>
                          <a:cs typeface="Segoe UI Semilight" panose="020B0402040204020203" pitchFamily="34" charset="0"/>
                        </a:rPr>
                        <a:t>Databricks chooses the best configuration for Spark to get the best performance</a:t>
                      </a:r>
                    </a:p>
                    <a:p>
                      <a:pPr marL="285750" lvl="3" indent="-285750" defTabSz="895769" fontAlgn="base">
                        <a:spcBef>
                          <a:spcPts val="0"/>
                        </a:spcBef>
                        <a:spcAft>
                          <a:spcPts val="294"/>
                        </a:spcAft>
                        <a:buClr>
                          <a:srgbClr val="0070C0"/>
                        </a:buClr>
                        <a:buFont typeface="Wingdings" panose="05000000000000000000" pitchFamily="2" charset="2"/>
                        <a:buChar char="§"/>
                        <a:tabLst>
                          <a:tab pos="632806" algn="l"/>
                        </a:tabLst>
                      </a:pPr>
                      <a:r>
                        <a:rPr lang="en-US" sz="1400" dirty="0">
                          <a:ln>
                            <a:solidFill>
                              <a:srgbClr val="FFFFFF">
                                <a:alpha val="0"/>
                              </a:srgbClr>
                            </a:solidFill>
                          </a:ln>
                          <a:solidFill>
                            <a:srgbClr val="353535"/>
                          </a:solidFill>
                          <a:latin typeface="Segoe UI Semilight" panose="020B0402040204020203" pitchFamily="34" charset="0"/>
                          <a:cs typeface="Segoe UI Semilight" panose="020B0402040204020203" pitchFamily="34" charset="0"/>
                        </a:rPr>
                        <a:t>Users don’t need to worry about providing any of the Databricks runtime version or Spark configuration.</a:t>
                      </a:r>
                    </a:p>
                    <a:p>
                      <a:pPr marL="285750" lvl="3" indent="-285750" defTabSz="895769" fontAlgn="base">
                        <a:spcBef>
                          <a:spcPts val="0"/>
                        </a:spcBef>
                        <a:spcAft>
                          <a:spcPts val="294"/>
                        </a:spcAft>
                        <a:buClr>
                          <a:srgbClr val="0070C0"/>
                        </a:buClr>
                        <a:buFont typeface="Wingdings" panose="05000000000000000000" pitchFamily="2" charset="2"/>
                        <a:buChar char="§"/>
                        <a:tabLst>
                          <a:tab pos="632806" algn="l"/>
                        </a:tabLst>
                      </a:pPr>
                      <a:r>
                        <a:rPr lang="en-US" sz="1400" dirty="0">
                          <a:ln>
                            <a:solidFill>
                              <a:srgbClr val="FFFFFF">
                                <a:alpha val="0"/>
                              </a:srgbClr>
                            </a:solidFill>
                          </a:ln>
                          <a:solidFill>
                            <a:srgbClr val="353535"/>
                          </a:solidFill>
                          <a:latin typeface="Segoe UI Semilight" panose="020B0402040204020203" pitchFamily="34" charset="0"/>
                          <a:cs typeface="Segoe UI Semilight" panose="020B0402040204020203" pitchFamily="34" charset="0"/>
                        </a:rPr>
                        <a:t>Databricks also chooses the best cluster parameters to save cost on infrastructure</a:t>
                      </a:r>
                      <a:endParaRPr lang="en-US" sz="1600" dirty="0">
                        <a:latin typeface="Segoe UI Semilight" panose="020B0402040204020203" pitchFamily="34" charset="0"/>
                        <a:cs typeface="Segoe UI Semilight" panose="020B0402040204020203" pitchFamily="34" charset="0"/>
                      </a:endParaRPr>
                    </a:p>
                  </a:txBody>
                  <a:tcPr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8231026"/>
                  </a:ext>
                </a:extLst>
              </a:tr>
              <a:tr h="390728">
                <a:tc>
                  <a:txBody>
                    <a:bodyPr/>
                    <a:lstStyle/>
                    <a:p>
                      <a:pPr marL="0" algn="l" defTabSz="914016" rtl="0" eaLnBrk="1" latinLnBrk="0" hangingPunct="1"/>
                      <a:r>
                        <a:rPr lang="en-US" sz="1400" kern="1200" dirty="0">
                          <a:solidFill>
                            <a:schemeClr val="dk1"/>
                          </a:solidFill>
                          <a:latin typeface="Segoe UI Semilight" panose="020B0402040204020203" pitchFamily="34" charset="0"/>
                          <a:ea typeface="+mn-ea"/>
                          <a:cs typeface="Segoe UI Semilight" panose="020B0402040204020203" pitchFamily="34" charset="0"/>
                        </a:rPr>
                        <a:t>Elasticity</a:t>
                      </a:r>
                    </a:p>
                  </a:txBody>
                  <a:tcPr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lumMod val="95000"/>
                      </a:schemeClr>
                    </a:solidFill>
                  </a:tcPr>
                </a:tc>
                <a:tc>
                  <a:txBody>
                    <a:bodyPr/>
                    <a:lstStyle/>
                    <a:p>
                      <a:pPr marL="285750" lvl="3" indent="-285750" algn="l" defTabSz="895769" rtl="0" eaLnBrk="1" fontAlgn="base" latinLnBrk="0" hangingPunct="1">
                        <a:spcBef>
                          <a:spcPts val="0"/>
                        </a:spcBef>
                        <a:spcAft>
                          <a:spcPts val="294"/>
                        </a:spcAft>
                        <a:buClr>
                          <a:srgbClr val="0070C0"/>
                        </a:buClr>
                        <a:buFont typeface="Wingdings" panose="05000000000000000000" pitchFamily="2" charset="2"/>
                        <a:buChar char="§"/>
                        <a:tabLst>
                          <a:tab pos="632806" algn="l"/>
                        </a:tabLst>
                      </a:pPr>
                      <a:r>
                        <a:rPr lang="en-US" sz="1400" kern="1200" dirty="0">
                          <a:ln>
                            <a:solidFill>
                              <a:srgbClr val="FFFFFF">
                                <a:alpha val="0"/>
                              </a:srgbClr>
                            </a:solidFill>
                          </a:ln>
                          <a:solidFill>
                            <a:srgbClr val="353535"/>
                          </a:solidFill>
                          <a:latin typeface="Segoe UI Semilight" panose="020B0402040204020203" pitchFamily="34" charset="0"/>
                          <a:ea typeface="+mn-ea"/>
                          <a:cs typeface="Segoe UI Semilight" panose="020B0402040204020203" pitchFamily="34" charset="0"/>
                        </a:rPr>
                        <a:t>Automatically scales the compute and local storage, independently, based on usage</a:t>
                      </a:r>
                    </a:p>
                  </a:txBody>
                  <a:tcPr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05122865"/>
                  </a:ext>
                </a:extLst>
              </a:tr>
              <a:tr h="1212328">
                <a:tc>
                  <a:txBody>
                    <a:bodyPr/>
                    <a:lstStyle/>
                    <a:p>
                      <a:pPr marL="0" algn="l" defTabSz="914016" rtl="0" eaLnBrk="1" latinLnBrk="0" hangingPunct="1"/>
                      <a:r>
                        <a:rPr lang="en-US" sz="1400" kern="1200" dirty="0">
                          <a:solidFill>
                            <a:schemeClr val="dk1"/>
                          </a:solidFill>
                          <a:latin typeface="Segoe UI Semilight" panose="020B0402040204020203" pitchFamily="34" charset="0"/>
                          <a:ea typeface="+mn-ea"/>
                          <a:cs typeface="Segoe UI Semilight" panose="020B0402040204020203" pitchFamily="34" charset="0"/>
                        </a:rPr>
                        <a:t>Fine grained Sharing</a:t>
                      </a:r>
                    </a:p>
                  </a:txBody>
                  <a:tcPr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285750" lvl="3" indent="-285750" algn="l" defTabSz="895769" rtl="0" eaLnBrk="1" fontAlgn="base" latinLnBrk="0" hangingPunct="1">
                        <a:spcBef>
                          <a:spcPts val="0"/>
                        </a:spcBef>
                        <a:spcAft>
                          <a:spcPts val="294"/>
                        </a:spcAft>
                        <a:buClr>
                          <a:srgbClr val="0070C0"/>
                        </a:buClr>
                        <a:buFont typeface="Wingdings" panose="05000000000000000000" pitchFamily="2" charset="2"/>
                        <a:buChar char="§"/>
                        <a:tabLst>
                          <a:tab pos="632806" algn="l"/>
                        </a:tabLst>
                      </a:pPr>
                      <a:r>
                        <a:rPr lang="en-US" sz="1400" kern="1200" dirty="0">
                          <a:ln>
                            <a:solidFill>
                              <a:srgbClr val="FFFFFF">
                                <a:alpha val="0"/>
                              </a:srgbClr>
                            </a:solidFill>
                          </a:ln>
                          <a:solidFill>
                            <a:srgbClr val="353535"/>
                          </a:solidFill>
                          <a:latin typeface="Segoe UI Semilight" panose="020B0402040204020203" pitchFamily="34" charset="0"/>
                          <a:ea typeface="+mn-ea"/>
                          <a:cs typeface="Segoe UI Semilight" panose="020B0402040204020203" pitchFamily="34" charset="0"/>
                        </a:rPr>
                        <a:t>Offers maximum resource utilization and minimum query latencies</a:t>
                      </a:r>
                    </a:p>
                    <a:p>
                      <a:pPr marL="548640" lvl="5" indent="-268916" defTabSz="895769" fontAlgn="base">
                        <a:spcBef>
                          <a:spcPts val="294"/>
                        </a:spcBef>
                        <a:buClr>
                          <a:srgbClr val="68217A">
                            <a:lumMod val="50000"/>
                          </a:srgbClr>
                        </a:buClr>
                        <a:buFont typeface="Arial" panose="020B0604020202020204" pitchFamily="34" charset="0"/>
                        <a:buChar char="•"/>
                        <a:tabLst>
                          <a:tab pos="632806" algn="l"/>
                        </a:tabLst>
                      </a:pPr>
                      <a:r>
                        <a:rPr lang="en-US" sz="1200" i="1" dirty="0">
                          <a:ln>
                            <a:solidFill>
                              <a:srgbClr val="FFFFFF">
                                <a:alpha val="0"/>
                              </a:srgbClr>
                            </a:solidFill>
                          </a:ln>
                          <a:solidFill>
                            <a:schemeClr val="accent2">
                              <a:lumMod val="90000"/>
                              <a:lumOff val="10000"/>
                            </a:schemeClr>
                          </a:solidFill>
                          <a:latin typeface="Segoe UI Semilight" panose="020B0402040204020203" pitchFamily="34" charset="0"/>
                          <a:cs typeface="Segoe UI Semilight" panose="020B0402040204020203" pitchFamily="34" charset="0"/>
                        </a:rPr>
                        <a:t>Preemption: </a:t>
                      </a:r>
                      <a:r>
                        <a:rPr lang="en-US" sz="1200" dirty="0">
                          <a:ln>
                            <a:solidFill>
                              <a:srgbClr val="FFFFFF">
                                <a:alpha val="0"/>
                              </a:srgbClr>
                            </a:solidFill>
                          </a:ln>
                          <a:solidFill>
                            <a:srgbClr val="353535"/>
                          </a:solidFill>
                          <a:latin typeface="Segoe UI Semilight" panose="020B0402040204020203" pitchFamily="34" charset="0"/>
                          <a:cs typeface="Segoe UI Semilight" panose="020B0402040204020203" pitchFamily="34" charset="0"/>
                        </a:rPr>
                        <a:t>Databricks proactively preempts Spark tasks from over-committed users to ensure all users get their fair share of cluster time and their jobs complete in a timely manner even when contending with dozens of other users. Uses the “Task Preemption for High Concurrency” feature of Spark in Databricks.</a:t>
                      </a:r>
                    </a:p>
                    <a:p>
                      <a:pPr marL="548640" lvl="5" indent="-268916" defTabSz="895769" fontAlgn="base">
                        <a:spcBef>
                          <a:spcPts val="294"/>
                        </a:spcBef>
                        <a:spcAft>
                          <a:spcPts val="294"/>
                        </a:spcAft>
                        <a:buClr>
                          <a:srgbClr val="68217A">
                            <a:lumMod val="50000"/>
                          </a:srgbClr>
                        </a:buClr>
                        <a:buFont typeface="Arial" panose="020B0604020202020204" pitchFamily="34" charset="0"/>
                        <a:buChar char="•"/>
                        <a:tabLst>
                          <a:tab pos="632806" algn="l"/>
                        </a:tabLst>
                      </a:pPr>
                      <a:r>
                        <a:rPr lang="en-US" sz="1200" b="0" i="1" dirty="0">
                          <a:ln>
                            <a:solidFill>
                              <a:srgbClr val="FFFFFF">
                                <a:alpha val="0"/>
                              </a:srgbClr>
                            </a:solidFill>
                          </a:ln>
                          <a:solidFill>
                            <a:schemeClr val="accent2">
                              <a:lumMod val="90000"/>
                              <a:lumOff val="10000"/>
                            </a:schemeClr>
                          </a:solidFill>
                          <a:latin typeface="Segoe UI Semilight" panose="020B0402040204020203" pitchFamily="34" charset="0"/>
                          <a:cs typeface="Segoe UI Semilight" panose="020B0402040204020203" pitchFamily="34" charset="0"/>
                        </a:rPr>
                        <a:t>Fault isolation:</a:t>
                      </a:r>
                      <a:r>
                        <a:rPr lang="en-US" sz="1200" b="1" i="1" dirty="0">
                          <a:ln>
                            <a:solidFill>
                              <a:srgbClr val="FFFFFF">
                                <a:alpha val="0"/>
                              </a:srgbClr>
                            </a:solidFill>
                          </a:ln>
                          <a:solidFill>
                            <a:schemeClr val="accent2">
                              <a:lumMod val="90000"/>
                              <a:lumOff val="10000"/>
                            </a:schemeClr>
                          </a:solidFill>
                          <a:latin typeface="Segoe UI Semilight" panose="020B0402040204020203" pitchFamily="34" charset="0"/>
                          <a:cs typeface="Segoe UI Semilight" panose="020B0402040204020203" pitchFamily="34" charset="0"/>
                        </a:rPr>
                        <a:t> </a:t>
                      </a:r>
                      <a:r>
                        <a:rPr lang="en-US" sz="1200" dirty="0">
                          <a:ln>
                            <a:solidFill>
                              <a:srgbClr val="FFFFFF">
                                <a:alpha val="0"/>
                              </a:srgbClr>
                            </a:solidFill>
                          </a:ln>
                          <a:solidFill>
                            <a:srgbClr val="353535"/>
                          </a:solidFill>
                          <a:latin typeface="Segoe UI Semilight" panose="020B0402040204020203" pitchFamily="34" charset="0"/>
                          <a:cs typeface="Segoe UI Semilight" panose="020B0402040204020203" pitchFamily="34" charset="0"/>
                        </a:rPr>
                        <a:t>Databricks sandboxes the environments belonging to different notebooks from one another.</a:t>
                      </a:r>
                    </a:p>
                  </a:txBody>
                  <a:tcPr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94089775"/>
                  </a:ext>
                </a:extLst>
              </a:tr>
            </a:tbl>
          </a:graphicData>
        </a:graphic>
      </p:graphicFrame>
    </p:spTree>
    <p:extLst>
      <p:ext uri="{BB962C8B-B14F-4D97-AF65-F5344CB8AC3E}">
        <p14:creationId xmlns:p14="http://schemas.microsoft.com/office/powerpoint/2010/main" val="1711888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8C4BC-76D5-46BD-89FA-ACE67815CEFD}"/>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Cluster Access Control</a:t>
            </a:r>
          </a:p>
        </p:txBody>
      </p:sp>
      <p:graphicFrame>
        <p:nvGraphicFramePr>
          <p:cNvPr id="4" name="Table 3">
            <a:extLst>
              <a:ext uri="{FF2B5EF4-FFF2-40B4-BE49-F238E27FC236}">
                <a16:creationId xmlns:a16="http://schemas.microsoft.com/office/drawing/2014/main" id="{D500611F-848B-493C-94AE-DD1FD5BF217D}"/>
              </a:ext>
            </a:extLst>
          </p:cNvPr>
          <p:cNvGraphicFramePr>
            <a:graphicFrameLocks noGrp="1"/>
          </p:cNvGraphicFramePr>
          <p:nvPr>
            <p:extLst/>
          </p:nvPr>
        </p:nvGraphicFramePr>
        <p:xfrm>
          <a:off x="306558" y="3570193"/>
          <a:ext cx="6467621" cy="2718522"/>
        </p:xfrm>
        <a:graphic>
          <a:graphicData uri="http://schemas.openxmlformats.org/drawingml/2006/table">
            <a:tbl>
              <a:tblPr/>
              <a:tblGrid>
                <a:gridCol w="1747605">
                  <a:extLst>
                    <a:ext uri="{9D8B030D-6E8A-4147-A177-3AD203B41FA5}">
                      <a16:colId xmlns:a16="http://schemas.microsoft.com/office/drawing/2014/main" val="1817121526"/>
                    </a:ext>
                  </a:extLst>
                </a:gridCol>
                <a:gridCol w="1180004">
                  <a:extLst>
                    <a:ext uri="{9D8B030D-6E8A-4147-A177-3AD203B41FA5}">
                      <a16:colId xmlns:a16="http://schemas.microsoft.com/office/drawing/2014/main" val="1913190528"/>
                    </a:ext>
                  </a:extLst>
                </a:gridCol>
                <a:gridCol w="1180004">
                  <a:extLst>
                    <a:ext uri="{9D8B030D-6E8A-4147-A177-3AD203B41FA5}">
                      <a16:colId xmlns:a16="http://schemas.microsoft.com/office/drawing/2014/main" val="3228517506"/>
                    </a:ext>
                  </a:extLst>
                </a:gridCol>
                <a:gridCol w="1180004">
                  <a:extLst>
                    <a:ext uri="{9D8B030D-6E8A-4147-A177-3AD203B41FA5}">
                      <a16:colId xmlns:a16="http://schemas.microsoft.com/office/drawing/2014/main" val="3498492716"/>
                    </a:ext>
                  </a:extLst>
                </a:gridCol>
                <a:gridCol w="1180004">
                  <a:extLst>
                    <a:ext uri="{9D8B030D-6E8A-4147-A177-3AD203B41FA5}">
                      <a16:colId xmlns:a16="http://schemas.microsoft.com/office/drawing/2014/main" val="3427305290"/>
                    </a:ext>
                  </a:extLst>
                </a:gridCol>
              </a:tblGrid>
              <a:tr h="223690">
                <a:tc>
                  <a:txBody>
                    <a:bodyPr/>
                    <a:lstStyle/>
                    <a:p>
                      <a:r>
                        <a:rPr lang="en-US" sz="1000" b="0" dirty="0">
                          <a:solidFill>
                            <a:schemeClr val="tx1">
                              <a:lumMod val="75000"/>
                            </a:schemeClr>
                          </a:solidFill>
                          <a:effectLst/>
                        </a:rPr>
                        <a:t>Abilities</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DAEFC3"/>
                    </a:solidFill>
                  </a:tcPr>
                </a:tc>
                <a:tc>
                  <a:txBody>
                    <a:bodyPr/>
                    <a:lstStyle/>
                    <a:p>
                      <a:pPr algn="ctr"/>
                      <a:r>
                        <a:rPr lang="en-US" sz="1000" b="0" dirty="0">
                          <a:solidFill>
                            <a:schemeClr val="tx1">
                              <a:lumMod val="75000"/>
                            </a:schemeClr>
                          </a:solidFill>
                          <a:effectLst/>
                        </a:rPr>
                        <a:t>No Permissions</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DAEFC3"/>
                    </a:solidFill>
                  </a:tcPr>
                </a:tc>
                <a:tc>
                  <a:txBody>
                    <a:bodyPr/>
                    <a:lstStyle/>
                    <a:p>
                      <a:pPr algn="ctr"/>
                      <a:r>
                        <a:rPr lang="en-US" sz="1000" b="0" dirty="0">
                          <a:solidFill>
                            <a:schemeClr val="tx1">
                              <a:lumMod val="75000"/>
                            </a:schemeClr>
                          </a:solidFill>
                          <a:effectLst/>
                        </a:rPr>
                        <a:t>Can Attach To</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DAEFC3"/>
                    </a:solidFill>
                  </a:tcPr>
                </a:tc>
                <a:tc>
                  <a:txBody>
                    <a:bodyPr/>
                    <a:lstStyle/>
                    <a:p>
                      <a:pPr algn="ctr"/>
                      <a:r>
                        <a:rPr lang="en-US" sz="1000" b="0" dirty="0">
                          <a:solidFill>
                            <a:schemeClr val="tx1">
                              <a:lumMod val="75000"/>
                            </a:schemeClr>
                          </a:solidFill>
                          <a:effectLst/>
                        </a:rPr>
                        <a:t>Can Restart</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DAEFC3"/>
                    </a:solidFill>
                  </a:tcPr>
                </a:tc>
                <a:tc>
                  <a:txBody>
                    <a:bodyPr/>
                    <a:lstStyle/>
                    <a:p>
                      <a:pPr algn="ctr"/>
                      <a:r>
                        <a:rPr lang="en-US" sz="1000" b="0" dirty="0">
                          <a:solidFill>
                            <a:schemeClr val="tx1">
                              <a:lumMod val="75000"/>
                            </a:schemeClr>
                          </a:solidFill>
                          <a:effectLst/>
                        </a:rPr>
                        <a:t>Can Manage</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DAEFC3"/>
                    </a:solidFill>
                  </a:tcPr>
                </a:tc>
                <a:extLst>
                  <a:ext uri="{0D108BD9-81ED-4DB2-BD59-A6C34878D82A}">
                    <a16:rowId xmlns:a16="http://schemas.microsoft.com/office/drawing/2014/main" val="3818011352"/>
                  </a:ext>
                </a:extLst>
              </a:tr>
              <a:tr h="311854">
                <a:tc>
                  <a:txBody>
                    <a:bodyPr/>
                    <a:lstStyle/>
                    <a:p>
                      <a:pPr fontAlgn="ctr"/>
                      <a:r>
                        <a:rPr lang="en-US" sz="1000" dirty="0">
                          <a:solidFill>
                            <a:schemeClr val="tx1">
                              <a:lumMod val="75000"/>
                            </a:schemeClr>
                          </a:solidFill>
                          <a:effectLst/>
                        </a:rPr>
                        <a:t>Attach notebooks to cluster</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3572466600"/>
                  </a:ext>
                </a:extLst>
              </a:tr>
              <a:tr h="311854">
                <a:tc>
                  <a:txBody>
                    <a:bodyPr/>
                    <a:lstStyle/>
                    <a:p>
                      <a:pPr fontAlgn="ctr"/>
                      <a:r>
                        <a:rPr lang="en-US" sz="1000" dirty="0">
                          <a:solidFill>
                            <a:schemeClr val="tx1">
                              <a:lumMod val="75000"/>
                            </a:schemeClr>
                          </a:solidFill>
                          <a:effectLst/>
                        </a:rPr>
                        <a:t>View Spark UI</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extLst>
                  <a:ext uri="{0D108BD9-81ED-4DB2-BD59-A6C34878D82A}">
                    <a16:rowId xmlns:a16="http://schemas.microsoft.com/office/drawing/2014/main" val="1960124405"/>
                  </a:ext>
                </a:extLst>
              </a:tr>
              <a:tr h="311854">
                <a:tc>
                  <a:txBody>
                    <a:bodyPr/>
                    <a:lstStyle/>
                    <a:p>
                      <a:pPr fontAlgn="ctr"/>
                      <a:r>
                        <a:rPr lang="en-US" sz="1000" dirty="0">
                          <a:solidFill>
                            <a:schemeClr val="tx1">
                              <a:lumMod val="75000"/>
                            </a:schemeClr>
                          </a:solidFill>
                          <a:effectLst/>
                        </a:rPr>
                        <a:t>View cluster metrics (Ganglia)</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1090916574"/>
                  </a:ext>
                </a:extLst>
              </a:tr>
              <a:tr h="311854">
                <a:tc>
                  <a:txBody>
                    <a:bodyPr/>
                    <a:lstStyle/>
                    <a:p>
                      <a:pPr fontAlgn="ctr"/>
                      <a:r>
                        <a:rPr lang="en-US" sz="1000" dirty="0">
                          <a:solidFill>
                            <a:schemeClr val="tx1">
                              <a:lumMod val="75000"/>
                            </a:schemeClr>
                          </a:solidFill>
                          <a:effectLst/>
                        </a:rPr>
                        <a:t>Terminate cluster</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extLst>
                  <a:ext uri="{0D108BD9-81ED-4DB2-BD59-A6C34878D82A}">
                    <a16:rowId xmlns:a16="http://schemas.microsoft.com/office/drawing/2014/main" val="1983824817"/>
                  </a:ext>
                </a:extLst>
              </a:tr>
              <a:tr h="311854">
                <a:tc>
                  <a:txBody>
                    <a:bodyPr/>
                    <a:lstStyle/>
                    <a:p>
                      <a:pPr fontAlgn="ctr"/>
                      <a:r>
                        <a:rPr lang="en-US" sz="1000" dirty="0">
                          <a:solidFill>
                            <a:schemeClr val="tx1">
                              <a:lumMod val="75000"/>
                            </a:schemeClr>
                          </a:solidFill>
                          <a:effectLst/>
                        </a:rPr>
                        <a:t>Start cluster</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397500029"/>
                  </a:ext>
                </a:extLst>
              </a:tr>
              <a:tr h="311854">
                <a:tc>
                  <a:txBody>
                    <a:bodyPr/>
                    <a:lstStyle/>
                    <a:p>
                      <a:pPr fontAlgn="ctr"/>
                      <a:r>
                        <a:rPr lang="en-US" sz="1000" dirty="0">
                          <a:solidFill>
                            <a:schemeClr val="tx1">
                              <a:lumMod val="75000"/>
                            </a:schemeClr>
                          </a:solidFill>
                          <a:effectLst/>
                        </a:rPr>
                        <a:t>Restart cluster</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extLst>
                  <a:ext uri="{0D108BD9-81ED-4DB2-BD59-A6C34878D82A}">
                    <a16:rowId xmlns:a16="http://schemas.microsoft.com/office/drawing/2014/main" val="1561193041"/>
                  </a:ext>
                </a:extLst>
              </a:tr>
              <a:tr h="311854">
                <a:tc>
                  <a:txBody>
                    <a:bodyPr/>
                    <a:lstStyle/>
                    <a:p>
                      <a:pPr fontAlgn="ctr"/>
                      <a:r>
                        <a:rPr lang="en-US" sz="1000" dirty="0">
                          <a:solidFill>
                            <a:schemeClr val="tx1">
                              <a:lumMod val="75000"/>
                            </a:schemeClr>
                          </a:solidFill>
                          <a:effectLst/>
                        </a:rPr>
                        <a:t>Resize cluster</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2430453379"/>
                  </a:ext>
                </a:extLst>
              </a:tr>
              <a:tr h="311854">
                <a:tc>
                  <a:txBody>
                    <a:bodyPr/>
                    <a:lstStyle/>
                    <a:p>
                      <a:pPr fontAlgn="ctr"/>
                      <a:r>
                        <a:rPr lang="en-US" sz="1000" dirty="0">
                          <a:solidFill>
                            <a:schemeClr val="tx1">
                              <a:lumMod val="75000"/>
                            </a:schemeClr>
                          </a:solidFill>
                          <a:effectLst/>
                        </a:rPr>
                        <a:t>Modify permissions</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extLst>
                  <a:ext uri="{0D108BD9-81ED-4DB2-BD59-A6C34878D82A}">
                    <a16:rowId xmlns:a16="http://schemas.microsoft.com/office/drawing/2014/main" val="2390400841"/>
                  </a:ext>
                </a:extLst>
              </a:tr>
            </a:tbl>
          </a:graphicData>
        </a:graphic>
      </p:graphicFrame>
      <p:grpSp>
        <p:nvGrpSpPr>
          <p:cNvPr id="9" name="Group 8">
            <a:extLst>
              <a:ext uri="{FF2B5EF4-FFF2-40B4-BE49-F238E27FC236}">
                <a16:creationId xmlns:a16="http://schemas.microsoft.com/office/drawing/2014/main" id="{5051723E-B032-4FDD-B2CB-28A522BB13DD}"/>
              </a:ext>
            </a:extLst>
          </p:cNvPr>
          <p:cNvGrpSpPr/>
          <p:nvPr/>
        </p:nvGrpSpPr>
        <p:grpSpPr>
          <a:xfrm>
            <a:off x="8044668" y="2919444"/>
            <a:ext cx="3977934" cy="2385319"/>
            <a:chOff x="6613867" y="3243293"/>
            <a:chExt cx="3977934" cy="2385319"/>
          </a:xfrm>
        </p:grpSpPr>
        <p:pic>
          <p:nvPicPr>
            <p:cNvPr id="5" name="Picture 4">
              <a:extLst>
                <a:ext uri="{FF2B5EF4-FFF2-40B4-BE49-F238E27FC236}">
                  <a16:creationId xmlns:a16="http://schemas.microsoft.com/office/drawing/2014/main" id="{00A8B1B0-B221-4B12-949D-A1748C524B0E}"/>
                </a:ext>
              </a:extLst>
            </p:cNvPr>
            <p:cNvPicPr>
              <a:picLocks noChangeAspect="1"/>
            </p:cNvPicPr>
            <p:nvPr/>
          </p:nvPicPr>
          <p:blipFill>
            <a:blip r:embed="rId3"/>
            <a:stretch>
              <a:fillRect/>
            </a:stretch>
          </p:blipFill>
          <p:spPr>
            <a:xfrm>
              <a:off x="6613867" y="3243293"/>
              <a:ext cx="3977934" cy="2385319"/>
            </a:xfrm>
            <a:prstGeom prst="rect">
              <a:avLst/>
            </a:prstGeom>
            <a:ln>
              <a:solidFill>
                <a:schemeClr val="accent5">
                  <a:lumMod val="75000"/>
                </a:schemeClr>
              </a:solidFill>
            </a:ln>
          </p:spPr>
        </p:pic>
        <p:sp>
          <p:nvSpPr>
            <p:cNvPr id="6" name="TextBox 5">
              <a:extLst>
                <a:ext uri="{FF2B5EF4-FFF2-40B4-BE49-F238E27FC236}">
                  <a16:creationId xmlns:a16="http://schemas.microsoft.com/office/drawing/2014/main" id="{5A8A08F2-1C93-4B8D-895C-2192AF235585}"/>
                </a:ext>
              </a:extLst>
            </p:cNvPr>
            <p:cNvSpPr txBox="1"/>
            <p:nvPr/>
          </p:nvSpPr>
          <p:spPr>
            <a:xfrm>
              <a:off x="6911340" y="4504209"/>
              <a:ext cx="2148840" cy="138499"/>
            </a:xfrm>
            <a:prstGeom prst="rect">
              <a:avLst/>
            </a:prstGeom>
            <a:solidFill>
              <a:schemeClr val="bg1"/>
            </a:solidFill>
          </p:spPr>
          <p:txBody>
            <a:bodyPr wrap="square" lIns="0" tIns="0" rIns="91440" bIns="0" rtlCol="0" anchor="ctr">
              <a:spAutoFit/>
            </a:bodyPr>
            <a:lstStyle/>
            <a:p>
              <a:pPr>
                <a:lnSpc>
                  <a:spcPct val="90000"/>
                </a:lnSpc>
                <a:spcAft>
                  <a:spcPts val="600"/>
                </a:spcAft>
              </a:pPr>
              <a:r>
                <a:rPr lang="en-US" sz="1000" dirty="0">
                  <a:solidFill>
                    <a:schemeClr val="accent5"/>
                  </a:solidFill>
                  <a:latin typeface="Segoe UI" panose="020B0502040204020203" pitchFamily="34" charset="0"/>
                  <a:cs typeface="Segoe UI" panose="020B0502040204020203" pitchFamily="34" charset="0"/>
                </a:rPr>
                <a:t>Tom Smith (tom@company.com)</a:t>
              </a:r>
            </a:p>
          </p:txBody>
        </p:sp>
      </p:grpSp>
      <p:sp>
        <p:nvSpPr>
          <p:cNvPr id="7" name="Rectangle 6">
            <a:extLst>
              <a:ext uri="{FF2B5EF4-FFF2-40B4-BE49-F238E27FC236}">
                <a16:creationId xmlns:a16="http://schemas.microsoft.com/office/drawing/2014/main" id="{25452D8A-8E6C-4048-BE70-5F8BCAD10862}"/>
              </a:ext>
            </a:extLst>
          </p:cNvPr>
          <p:cNvSpPr/>
          <p:nvPr/>
        </p:nvSpPr>
        <p:spPr>
          <a:xfrm>
            <a:off x="0" y="1175572"/>
            <a:ext cx="11711940" cy="1049518"/>
          </a:xfrm>
          <a:prstGeom prst="rect">
            <a:avLst/>
          </a:prstGeom>
        </p:spPr>
        <p:txBody>
          <a:bodyPr wrap="square">
            <a:spAutoFit/>
          </a:bodyPr>
          <a:lstStyle/>
          <a:p>
            <a:pPr marL="177800" lvl="1" indent="-177800" defTabSz="914367" fontAlgn="base">
              <a:lnSpc>
                <a:spcPct val="90000"/>
              </a:lnSpc>
              <a:spcAft>
                <a:spcPts val="600"/>
              </a:spcAft>
              <a:buClr>
                <a:schemeClr val="accent1"/>
              </a:buClr>
              <a:buSzPct val="90000"/>
              <a:buFont typeface="Arial" panose="020B0604020202020204" pitchFamily="34" charset="0"/>
              <a:buChar char="•"/>
              <a:tabLst>
                <a:tab pos="632806" algn="l"/>
              </a:tabLst>
            </a:pPr>
            <a:r>
              <a:rPr lang="en-US" sz="1600" kern="0" dirty="0">
                <a:solidFill>
                  <a:schemeClr val="accent5"/>
                </a:solidFill>
                <a:latin typeface="Segoe UI" panose="020B0502040204020203" pitchFamily="34" charset="0"/>
                <a:cs typeface="Segoe UI" panose="020B0502040204020203" pitchFamily="34" charset="0"/>
              </a:rPr>
              <a:t>There are two configurable types of permissions for Cluster Access Control:</a:t>
            </a:r>
          </a:p>
          <a:p>
            <a:pPr marL="457200" lvl="2" indent="-177800" defTabSz="914367" fontAlgn="base">
              <a:lnSpc>
                <a:spcPct val="90000"/>
              </a:lnSpc>
              <a:spcAft>
                <a:spcPts val="600"/>
              </a:spcAft>
              <a:buClr>
                <a:schemeClr val="accent1"/>
              </a:buClr>
              <a:buSzPct val="90000"/>
              <a:buFont typeface="Arial" panose="020B0604020202020204" pitchFamily="34" charset="0"/>
              <a:buChar char="•"/>
              <a:tabLst>
                <a:tab pos="632806" algn="l"/>
              </a:tabLst>
            </a:pPr>
            <a:r>
              <a:rPr lang="en-US" sz="1400" i="1" kern="0" dirty="0">
                <a:solidFill>
                  <a:schemeClr val="accent5"/>
                </a:solidFill>
                <a:latin typeface="Segoe UI" panose="020B0502040204020203" pitchFamily="34" charset="0"/>
                <a:cs typeface="Segoe UI" panose="020B0502040204020203" pitchFamily="34" charset="0"/>
              </a:rPr>
              <a:t>Individual Cluster Permissions </a:t>
            </a:r>
            <a:r>
              <a:rPr lang="en-US" sz="1400" kern="0" dirty="0">
                <a:solidFill>
                  <a:schemeClr val="accent5"/>
                </a:solidFill>
                <a:latin typeface="Segoe UI" panose="020B0502040204020203" pitchFamily="34" charset="0"/>
                <a:cs typeface="Segoe UI" panose="020B0502040204020203" pitchFamily="34" charset="0"/>
              </a:rPr>
              <a:t>- This controls a user’s ability to attach notebooks to a cluster, as well as to restart/resize/terminate/start clusters.</a:t>
            </a:r>
          </a:p>
          <a:p>
            <a:pPr marL="457200" lvl="2" indent="-177800" defTabSz="914367" fontAlgn="base">
              <a:lnSpc>
                <a:spcPct val="90000"/>
              </a:lnSpc>
              <a:spcAft>
                <a:spcPts val="600"/>
              </a:spcAft>
              <a:buClr>
                <a:schemeClr val="accent1"/>
              </a:buClr>
              <a:buSzPct val="90000"/>
              <a:buFont typeface="Arial" panose="020B0604020202020204" pitchFamily="34" charset="0"/>
              <a:buChar char="•"/>
              <a:tabLst>
                <a:tab pos="632806" algn="l"/>
              </a:tabLst>
            </a:pPr>
            <a:r>
              <a:rPr lang="en-US" sz="1400" i="1" kern="0" dirty="0">
                <a:solidFill>
                  <a:schemeClr val="accent5"/>
                </a:solidFill>
                <a:latin typeface="Segoe UI" panose="020B0502040204020203" pitchFamily="34" charset="0"/>
                <a:cs typeface="Segoe UI" panose="020B0502040204020203" pitchFamily="34" charset="0"/>
              </a:rPr>
              <a:t>Cluster Creation Permissions </a:t>
            </a:r>
            <a:r>
              <a:rPr lang="en-US" sz="1400" kern="0" dirty="0">
                <a:solidFill>
                  <a:schemeClr val="accent5"/>
                </a:solidFill>
                <a:latin typeface="Segoe UI" panose="020B0502040204020203" pitchFamily="34" charset="0"/>
                <a:cs typeface="Segoe UI" panose="020B0502040204020203" pitchFamily="34" charset="0"/>
              </a:rPr>
              <a:t>- This controls a user’s ability to create clusters</a:t>
            </a:r>
          </a:p>
        </p:txBody>
      </p:sp>
      <p:pic>
        <p:nvPicPr>
          <p:cNvPr id="8" name="Picture 7">
            <a:extLst>
              <a:ext uri="{FF2B5EF4-FFF2-40B4-BE49-F238E27FC236}">
                <a16:creationId xmlns:a16="http://schemas.microsoft.com/office/drawing/2014/main" id="{192592C7-7D62-4239-A721-F5D50EED1096}"/>
              </a:ext>
            </a:extLst>
          </p:cNvPr>
          <p:cNvPicPr>
            <a:picLocks noChangeAspect="1"/>
          </p:cNvPicPr>
          <p:nvPr/>
        </p:nvPicPr>
        <p:blipFill>
          <a:blip r:embed="rId4"/>
          <a:stretch>
            <a:fillRect/>
          </a:stretch>
        </p:blipFill>
        <p:spPr>
          <a:xfrm>
            <a:off x="7335226" y="2031079"/>
            <a:ext cx="1966889" cy="836708"/>
          </a:xfrm>
          <a:prstGeom prst="rect">
            <a:avLst/>
          </a:prstGeom>
          <a:ln>
            <a:solidFill>
              <a:schemeClr val="accent5">
                <a:lumMod val="75000"/>
              </a:schemeClr>
            </a:solidFill>
          </a:ln>
        </p:spPr>
      </p:pic>
      <p:sp>
        <p:nvSpPr>
          <p:cNvPr id="10" name="Rectangle 9">
            <a:extLst>
              <a:ext uri="{FF2B5EF4-FFF2-40B4-BE49-F238E27FC236}">
                <a16:creationId xmlns:a16="http://schemas.microsoft.com/office/drawing/2014/main" id="{7BAD1C79-CA45-42BD-A3C7-1E78FE705AE3}"/>
              </a:ext>
            </a:extLst>
          </p:cNvPr>
          <p:cNvSpPr/>
          <p:nvPr/>
        </p:nvSpPr>
        <p:spPr>
          <a:xfrm>
            <a:off x="0" y="2375377"/>
            <a:ext cx="6926580" cy="1132618"/>
          </a:xfrm>
          <a:prstGeom prst="rect">
            <a:avLst/>
          </a:prstGeom>
        </p:spPr>
        <p:txBody>
          <a:bodyPr wrap="square">
            <a:spAutoFit/>
          </a:bodyPr>
          <a:lstStyle/>
          <a:p>
            <a:pPr marL="177800" lvl="1" indent="-177800" defTabSz="914367" fontAlgn="base">
              <a:lnSpc>
                <a:spcPct val="90000"/>
              </a:lnSpc>
              <a:spcBef>
                <a:spcPts val="576"/>
              </a:spcBef>
              <a:spcAft>
                <a:spcPts val="600"/>
              </a:spcAft>
              <a:buClr>
                <a:schemeClr val="accent1"/>
              </a:buClr>
              <a:buSzPct val="90000"/>
              <a:buFont typeface="Arial" panose="020B0604020202020204" pitchFamily="34" charset="0"/>
              <a:buChar char="•"/>
              <a:tabLst>
                <a:tab pos="632806" algn="l"/>
              </a:tabLst>
            </a:pPr>
            <a:r>
              <a:rPr lang="en-US" sz="1600" kern="0" dirty="0">
                <a:solidFill>
                  <a:schemeClr val="accent5"/>
                </a:solidFill>
                <a:latin typeface="Segoe UI" panose="020B0502040204020203" pitchFamily="34" charset="0"/>
                <a:cs typeface="Segoe UI" panose="020B0502040204020203" pitchFamily="34" charset="0"/>
              </a:rPr>
              <a:t>Individual permissions can be configured on the Clusters Page by clicking on Permissions under the ‘More Actions’ icon of an existing cluster</a:t>
            </a:r>
          </a:p>
          <a:p>
            <a:pPr marL="177800" lvl="1" indent="-177800" defTabSz="914367" fontAlgn="base">
              <a:lnSpc>
                <a:spcPct val="90000"/>
              </a:lnSpc>
              <a:spcBef>
                <a:spcPts val="576"/>
              </a:spcBef>
              <a:spcAft>
                <a:spcPts val="600"/>
              </a:spcAft>
              <a:buClr>
                <a:schemeClr val="accent1"/>
              </a:buClr>
              <a:buSzPct val="90000"/>
              <a:buFont typeface="Arial" panose="020B0604020202020204" pitchFamily="34" charset="0"/>
              <a:buChar char="•"/>
              <a:tabLst>
                <a:tab pos="632806" algn="l"/>
              </a:tabLst>
            </a:pPr>
            <a:r>
              <a:rPr lang="en-US" sz="1600" kern="0" dirty="0">
                <a:solidFill>
                  <a:schemeClr val="accent5"/>
                </a:solidFill>
                <a:latin typeface="Segoe UI" panose="020B0502040204020203" pitchFamily="34" charset="0"/>
                <a:cs typeface="Segoe UI" panose="020B0502040204020203" pitchFamily="34" charset="0"/>
              </a:rPr>
              <a:t>There are 4 different individual cluster permission levels: </a:t>
            </a:r>
            <a:r>
              <a:rPr lang="en-US" sz="1600" i="1" kern="0" dirty="0">
                <a:solidFill>
                  <a:srgbClr val="0078D7"/>
                </a:solidFill>
                <a:latin typeface="Segoe UI" panose="020B0502040204020203" pitchFamily="34" charset="0"/>
                <a:cs typeface="Segoe UI" panose="020B0502040204020203" pitchFamily="34" charset="0"/>
              </a:rPr>
              <a:t>No Permissions</a:t>
            </a:r>
            <a:r>
              <a:rPr lang="en-US" sz="1600" i="1" kern="0" dirty="0">
                <a:solidFill>
                  <a:schemeClr val="accent5"/>
                </a:solidFill>
                <a:latin typeface="Segoe UI" panose="020B0502040204020203" pitchFamily="34" charset="0"/>
                <a:cs typeface="Segoe UI" panose="020B0502040204020203" pitchFamily="34" charset="0"/>
              </a:rPr>
              <a:t>, </a:t>
            </a:r>
            <a:r>
              <a:rPr lang="en-US" sz="1600" i="1" kern="0" dirty="0">
                <a:solidFill>
                  <a:srgbClr val="0078D7"/>
                </a:solidFill>
                <a:latin typeface="Segoe UI" panose="020B0502040204020203" pitchFamily="34" charset="0"/>
                <a:cs typeface="Segoe UI" panose="020B0502040204020203" pitchFamily="34" charset="0"/>
              </a:rPr>
              <a:t>Can Attach To</a:t>
            </a:r>
            <a:r>
              <a:rPr lang="en-US" sz="1600" i="1" kern="0" dirty="0">
                <a:solidFill>
                  <a:schemeClr val="accent5"/>
                </a:solidFill>
                <a:latin typeface="Segoe UI" panose="020B0502040204020203" pitchFamily="34" charset="0"/>
                <a:cs typeface="Segoe UI" panose="020B0502040204020203" pitchFamily="34" charset="0"/>
              </a:rPr>
              <a:t>, </a:t>
            </a:r>
            <a:r>
              <a:rPr lang="en-US" sz="1600" i="1" kern="0" dirty="0">
                <a:solidFill>
                  <a:srgbClr val="0078D7"/>
                </a:solidFill>
                <a:latin typeface="Segoe UI" panose="020B0502040204020203" pitchFamily="34" charset="0"/>
                <a:cs typeface="Segoe UI" panose="020B0502040204020203" pitchFamily="34" charset="0"/>
              </a:rPr>
              <a:t>Can Restart</a:t>
            </a:r>
            <a:r>
              <a:rPr lang="en-US" sz="1600" i="1" kern="0" dirty="0">
                <a:solidFill>
                  <a:schemeClr val="accent5"/>
                </a:solidFill>
                <a:latin typeface="Segoe UI" panose="020B0502040204020203" pitchFamily="34" charset="0"/>
                <a:cs typeface="Segoe UI" panose="020B0502040204020203" pitchFamily="34" charset="0"/>
              </a:rPr>
              <a:t>, and </a:t>
            </a:r>
            <a:r>
              <a:rPr lang="en-US" sz="1600" i="1" kern="0" dirty="0">
                <a:solidFill>
                  <a:srgbClr val="0078D7"/>
                </a:solidFill>
                <a:latin typeface="Segoe UI" panose="020B0502040204020203" pitchFamily="34" charset="0"/>
                <a:cs typeface="Segoe UI" panose="020B0502040204020203" pitchFamily="34" charset="0"/>
              </a:rPr>
              <a:t>Can Manage</a:t>
            </a:r>
            <a:r>
              <a:rPr lang="en-US" sz="1600" kern="0" dirty="0">
                <a:solidFill>
                  <a:schemeClr val="accent5"/>
                </a:solidFill>
                <a:latin typeface="Segoe UI" panose="020B0502040204020203" pitchFamily="34" charset="0"/>
                <a:cs typeface="Segoe UI" panose="020B0502040204020203" pitchFamily="34" charset="0"/>
              </a:rPr>
              <a:t>. Privileges are shown below</a:t>
            </a:r>
          </a:p>
        </p:txBody>
      </p:sp>
    </p:spTree>
    <p:extLst>
      <p:ext uri="{BB962C8B-B14F-4D97-AF65-F5344CB8AC3E}">
        <p14:creationId xmlns:p14="http://schemas.microsoft.com/office/powerpoint/2010/main" val="208128116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43197" y="215783"/>
            <a:ext cx="10677363" cy="1108608"/>
          </a:xfrm>
        </p:spPr>
        <p:txBody>
          <a:bodyPr/>
          <a:lstStyle/>
          <a:p>
            <a:r>
              <a:rPr lang="en-US" sz="4400" dirty="0"/>
              <a:t>Administration</a:t>
            </a:r>
          </a:p>
        </p:txBody>
      </p:sp>
      <p:pic>
        <p:nvPicPr>
          <p:cNvPr id="4" name="Picture 3">
            <a:extLst>
              <a:ext uri="{FF2B5EF4-FFF2-40B4-BE49-F238E27FC236}">
                <a16:creationId xmlns:a16="http://schemas.microsoft.com/office/drawing/2014/main" id="{29968D91-2FDD-42D4-827F-33131B381E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2061" y="1680604"/>
            <a:ext cx="3439881" cy="4961613"/>
          </a:xfrm>
          <a:prstGeom prst="rect">
            <a:avLst/>
          </a:prstGeom>
        </p:spPr>
      </p:pic>
    </p:spTree>
    <p:extLst>
      <p:ext uri="{BB962C8B-B14F-4D97-AF65-F5344CB8AC3E}">
        <p14:creationId xmlns:p14="http://schemas.microsoft.com/office/powerpoint/2010/main" val="36966023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43197" y="215783"/>
            <a:ext cx="10677363" cy="1108608"/>
          </a:xfrm>
        </p:spPr>
        <p:txBody>
          <a:bodyPr/>
          <a:lstStyle/>
          <a:p>
            <a:r>
              <a:rPr lang="en-US" sz="4400" dirty="0"/>
              <a:t>Administration Settings</a:t>
            </a:r>
          </a:p>
        </p:txBody>
      </p:sp>
      <p:pic>
        <p:nvPicPr>
          <p:cNvPr id="4" name="Picture 3">
            <a:extLst>
              <a:ext uri="{FF2B5EF4-FFF2-40B4-BE49-F238E27FC236}">
                <a16:creationId xmlns:a16="http://schemas.microsoft.com/office/drawing/2014/main" id="{D072A678-EF56-4FF5-95E9-46736F92D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6211" y="1324391"/>
            <a:ext cx="5858714" cy="5008779"/>
          </a:xfrm>
          <a:prstGeom prst="rect">
            <a:avLst/>
          </a:prstGeom>
        </p:spPr>
      </p:pic>
      <p:sp>
        <p:nvSpPr>
          <p:cNvPr id="3" name="Rectangle 2">
            <a:extLst>
              <a:ext uri="{FF2B5EF4-FFF2-40B4-BE49-F238E27FC236}">
                <a16:creationId xmlns:a16="http://schemas.microsoft.com/office/drawing/2014/main" id="{58B657AF-49F2-4ECF-AD84-3BE544691141}"/>
              </a:ext>
            </a:extLst>
          </p:cNvPr>
          <p:cNvSpPr/>
          <p:nvPr/>
        </p:nvSpPr>
        <p:spPr bwMode="auto">
          <a:xfrm>
            <a:off x="855676" y="2645678"/>
            <a:ext cx="1543575" cy="1566644"/>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What do you want to restrict?</a:t>
            </a:r>
          </a:p>
        </p:txBody>
      </p:sp>
    </p:spTree>
    <p:extLst>
      <p:ext uri="{BB962C8B-B14F-4D97-AF65-F5344CB8AC3E}">
        <p14:creationId xmlns:p14="http://schemas.microsoft.com/office/powerpoint/2010/main" val="2807949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43197" y="215783"/>
            <a:ext cx="10677363" cy="1108608"/>
          </a:xfrm>
        </p:spPr>
        <p:txBody>
          <a:bodyPr/>
          <a:lstStyle/>
          <a:p>
            <a:r>
              <a:rPr lang="en-US" sz="4400" dirty="0"/>
              <a:t>Job – Advanced Settings</a:t>
            </a:r>
          </a:p>
        </p:txBody>
      </p:sp>
      <p:pic>
        <p:nvPicPr>
          <p:cNvPr id="4" name="Picture 3">
            <a:extLst>
              <a:ext uri="{FF2B5EF4-FFF2-40B4-BE49-F238E27FC236}">
                <a16:creationId xmlns:a16="http://schemas.microsoft.com/office/drawing/2014/main" id="{7FB487F6-B4CC-4687-A8FC-EC84C22E0A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2863" y="1276766"/>
            <a:ext cx="4332348" cy="5186363"/>
          </a:xfrm>
          <a:prstGeom prst="rect">
            <a:avLst/>
          </a:prstGeom>
        </p:spPr>
      </p:pic>
    </p:spTree>
    <p:extLst>
      <p:ext uri="{BB962C8B-B14F-4D97-AF65-F5344CB8AC3E}">
        <p14:creationId xmlns:p14="http://schemas.microsoft.com/office/powerpoint/2010/main" val="27813370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43197" y="215783"/>
            <a:ext cx="10677363" cy="1108608"/>
          </a:xfrm>
        </p:spPr>
        <p:txBody>
          <a:bodyPr/>
          <a:lstStyle/>
          <a:p>
            <a:r>
              <a:rPr lang="en-US" sz="4400" dirty="0"/>
              <a:t>Job Advanced Settings</a:t>
            </a:r>
          </a:p>
        </p:txBody>
      </p:sp>
      <p:pic>
        <p:nvPicPr>
          <p:cNvPr id="4" name="Picture 3">
            <a:extLst>
              <a:ext uri="{FF2B5EF4-FFF2-40B4-BE49-F238E27FC236}">
                <a16:creationId xmlns:a16="http://schemas.microsoft.com/office/drawing/2014/main" id="{1085383A-6BFD-433F-844B-D202AC3067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5367" y="1441567"/>
            <a:ext cx="4393022" cy="5067300"/>
          </a:xfrm>
          <a:prstGeom prst="rect">
            <a:avLst/>
          </a:prstGeom>
        </p:spPr>
      </p:pic>
    </p:spTree>
    <p:extLst>
      <p:ext uri="{BB962C8B-B14F-4D97-AF65-F5344CB8AC3E}">
        <p14:creationId xmlns:p14="http://schemas.microsoft.com/office/powerpoint/2010/main" val="3272192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43197" y="215783"/>
            <a:ext cx="10677363" cy="1108608"/>
          </a:xfrm>
        </p:spPr>
        <p:txBody>
          <a:bodyPr/>
          <a:lstStyle/>
          <a:p>
            <a:r>
              <a:rPr lang="en-US" sz="4400" dirty="0"/>
              <a:t>Job Schedule – CRON Format Support</a:t>
            </a:r>
          </a:p>
        </p:txBody>
      </p:sp>
      <p:pic>
        <p:nvPicPr>
          <p:cNvPr id="4" name="Picture 3">
            <a:extLst>
              <a:ext uri="{FF2B5EF4-FFF2-40B4-BE49-F238E27FC236}">
                <a16:creationId xmlns:a16="http://schemas.microsoft.com/office/drawing/2014/main" id="{E6B1DD9F-2C0F-4C8C-ACE4-FB2BD62A45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1787" y="1952624"/>
            <a:ext cx="6162782" cy="3019425"/>
          </a:xfrm>
          <a:prstGeom prst="rect">
            <a:avLst/>
          </a:prstGeom>
        </p:spPr>
      </p:pic>
    </p:spTree>
    <p:extLst>
      <p:ext uri="{BB962C8B-B14F-4D97-AF65-F5344CB8AC3E}">
        <p14:creationId xmlns:p14="http://schemas.microsoft.com/office/powerpoint/2010/main" val="34886478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43197" y="215783"/>
            <a:ext cx="10677363" cy="1108608"/>
          </a:xfrm>
        </p:spPr>
        <p:txBody>
          <a:bodyPr/>
          <a:lstStyle/>
          <a:p>
            <a:r>
              <a:rPr lang="en-US" sz="4400" dirty="0"/>
              <a:t>Calling Other Notebooks</a:t>
            </a:r>
          </a:p>
        </p:txBody>
      </p:sp>
      <p:pic>
        <p:nvPicPr>
          <p:cNvPr id="4" name="Picture 3">
            <a:extLst>
              <a:ext uri="{FF2B5EF4-FFF2-40B4-BE49-F238E27FC236}">
                <a16:creationId xmlns:a16="http://schemas.microsoft.com/office/drawing/2014/main" id="{AC04E3E8-C517-49F0-B6CC-0DC387C540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2537" y="2281237"/>
            <a:ext cx="8733881" cy="2100263"/>
          </a:xfrm>
          <a:prstGeom prst="rect">
            <a:avLst/>
          </a:prstGeom>
        </p:spPr>
      </p:pic>
    </p:spTree>
    <p:extLst>
      <p:ext uri="{BB962C8B-B14F-4D97-AF65-F5344CB8AC3E}">
        <p14:creationId xmlns:p14="http://schemas.microsoft.com/office/powerpoint/2010/main" val="13007372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21241B-5F0F-4B7E-9044-DA56200F0BF8}"/>
              </a:ext>
            </a:extLst>
          </p:cNvPr>
          <p:cNvSpPr>
            <a:spLocks noGrp="1"/>
          </p:cNvSpPr>
          <p:nvPr>
            <p:ph type="title"/>
          </p:nvPr>
        </p:nvSpPr>
        <p:spPr>
          <a:xfrm>
            <a:off x="2492384" y="171497"/>
            <a:ext cx="6283417" cy="919072"/>
          </a:xfrm>
        </p:spPr>
        <p:txBody>
          <a:bodyPr/>
          <a:lstStyle/>
          <a:p>
            <a:r>
              <a:rPr lang="en-US" dirty="0"/>
              <a:t>Making Things Easier</a:t>
            </a:r>
          </a:p>
        </p:txBody>
      </p:sp>
      <p:pic>
        <p:nvPicPr>
          <p:cNvPr id="5122" name="Picture 2" descr="See the source image">
            <a:extLst>
              <a:ext uri="{FF2B5EF4-FFF2-40B4-BE49-F238E27FC236}">
                <a16:creationId xmlns:a16="http://schemas.microsoft.com/office/drawing/2014/main" id="{64FC9BD1-591E-484B-9F9B-C8611EEDC5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229" y="1272258"/>
            <a:ext cx="10206905" cy="5212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9346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43197" y="215783"/>
            <a:ext cx="10677363" cy="1108608"/>
          </a:xfrm>
        </p:spPr>
        <p:txBody>
          <a:bodyPr/>
          <a:lstStyle/>
          <a:p>
            <a:r>
              <a:rPr lang="en-US" sz="4400" dirty="0"/>
              <a:t>Getting to the Spark Console</a:t>
            </a:r>
          </a:p>
        </p:txBody>
      </p:sp>
      <p:pic>
        <p:nvPicPr>
          <p:cNvPr id="4" name="Picture 3">
            <a:extLst>
              <a:ext uri="{FF2B5EF4-FFF2-40B4-BE49-F238E27FC236}">
                <a16:creationId xmlns:a16="http://schemas.microsoft.com/office/drawing/2014/main" id="{86F9E53D-2671-4E75-94B8-835DEF138D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225" y="1578206"/>
            <a:ext cx="11239500" cy="4023511"/>
          </a:xfrm>
          <a:prstGeom prst="rect">
            <a:avLst/>
          </a:prstGeom>
        </p:spPr>
      </p:pic>
      <p:sp>
        <p:nvSpPr>
          <p:cNvPr id="5" name="Callout: Bent Line 4">
            <a:extLst>
              <a:ext uri="{FF2B5EF4-FFF2-40B4-BE49-F238E27FC236}">
                <a16:creationId xmlns:a16="http://schemas.microsoft.com/office/drawing/2014/main" id="{AC3C4D64-4888-4FCD-AB1D-786329EA1416}"/>
              </a:ext>
            </a:extLst>
          </p:cNvPr>
          <p:cNvSpPr/>
          <p:nvPr/>
        </p:nvSpPr>
        <p:spPr bwMode="auto">
          <a:xfrm>
            <a:off x="10067924" y="3895725"/>
            <a:ext cx="1971675" cy="626269"/>
          </a:xfrm>
          <a:prstGeom prst="borderCallout2">
            <a:avLst>
              <a:gd name="adj1" fmla="val 18750"/>
              <a:gd name="adj2" fmla="val -8333"/>
              <a:gd name="adj3" fmla="val 40043"/>
              <a:gd name="adj4" fmla="val -12802"/>
              <a:gd name="adj5" fmla="val 141397"/>
              <a:gd name="adj6" fmla="val -19614"/>
            </a:avLst>
          </a:prstGeom>
          <a:solidFill>
            <a:srgbClr val="7030A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Spark GUI</a:t>
            </a:r>
          </a:p>
        </p:txBody>
      </p:sp>
    </p:spTree>
    <p:extLst>
      <p:ext uri="{BB962C8B-B14F-4D97-AF65-F5344CB8AC3E}">
        <p14:creationId xmlns:p14="http://schemas.microsoft.com/office/powerpoint/2010/main" val="12294886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43197" y="215783"/>
            <a:ext cx="10677363" cy="1108608"/>
          </a:xfrm>
        </p:spPr>
        <p:txBody>
          <a:bodyPr/>
          <a:lstStyle/>
          <a:p>
            <a:r>
              <a:rPr lang="en-US" sz="4400" dirty="0"/>
              <a:t>Spark Job Metrics</a:t>
            </a:r>
          </a:p>
        </p:txBody>
      </p:sp>
      <p:pic>
        <p:nvPicPr>
          <p:cNvPr id="4" name="Picture 3">
            <a:extLst>
              <a:ext uri="{FF2B5EF4-FFF2-40B4-BE49-F238E27FC236}">
                <a16:creationId xmlns:a16="http://schemas.microsoft.com/office/drawing/2014/main" id="{6D2CF3D7-A8B3-41D5-AF82-8C075E30D2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4863" y="1414876"/>
            <a:ext cx="6894030" cy="5227341"/>
          </a:xfrm>
          <a:prstGeom prst="rect">
            <a:avLst/>
          </a:prstGeom>
        </p:spPr>
      </p:pic>
    </p:spTree>
    <p:extLst>
      <p:ext uri="{BB962C8B-B14F-4D97-AF65-F5344CB8AC3E}">
        <p14:creationId xmlns:p14="http://schemas.microsoft.com/office/powerpoint/2010/main" val="5129961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43197" y="215783"/>
            <a:ext cx="10677363" cy="1108608"/>
          </a:xfrm>
        </p:spPr>
        <p:txBody>
          <a:bodyPr/>
          <a:lstStyle/>
          <a:p>
            <a:r>
              <a:rPr lang="en-US" sz="4400" dirty="0"/>
              <a:t>Dashboard</a:t>
            </a:r>
          </a:p>
        </p:txBody>
      </p:sp>
      <p:pic>
        <p:nvPicPr>
          <p:cNvPr id="4" name="Picture 3">
            <a:extLst>
              <a:ext uri="{FF2B5EF4-FFF2-40B4-BE49-F238E27FC236}">
                <a16:creationId xmlns:a16="http://schemas.microsoft.com/office/drawing/2014/main" id="{49278B59-7777-4921-845C-F2639D53C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5874" y="1633537"/>
            <a:ext cx="8175181" cy="3957638"/>
          </a:xfrm>
          <a:prstGeom prst="rect">
            <a:avLst/>
          </a:prstGeom>
        </p:spPr>
      </p:pic>
      <p:sp>
        <p:nvSpPr>
          <p:cNvPr id="5" name="Callout: Bent Line 4">
            <a:extLst>
              <a:ext uri="{FF2B5EF4-FFF2-40B4-BE49-F238E27FC236}">
                <a16:creationId xmlns:a16="http://schemas.microsoft.com/office/drawing/2014/main" id="{FB8FA3CF-2FBB-41B7-801C-58FEAAC789B6}"/>
              </a:ext>
            </a:extLst>
          </p:cNvPr>
          <p:cNvSpPr/>
          <p:nvPr/>
        </p:nvSpPr>
        <p:spPr bwMode="auto">
          <a:xfrm>
            <a:off x="7344648" y="4830923"/>
            <a:ext cx="1971675" cy="441601"/>
          </a:xfrm>
          <a:prstGeom prst="borderCallout2">
            <a:avLst>
              <a:gd name="adj1" fmla="val 18750"/>
              <a:gd name="adj2" fmla="val -8333"/>
              <a:gd name="adj3" fmla="val 18750"/>
              <a:gd name="adj4" fmla="val -16667"/>
              <a:gd name="adj5" fmla="val 80035"/>
              <a:gd name="adj6" fmla="val -61133"/>
            </a:avLst>
          </a:prstGeom>
          <a:solidFill>
            <a:srgbClr val="7030A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New Dashboard</a:t>
            </a:r>
          </a:p>
        </p:txBody>
      </p:sp>
      <p:sp>
        <p:nvSpPr>
          <p:cNvPr id="6" name="Callout: Bent Line 5">
            <a:extLst>
              <a:ext uri="{FF2B5EF4-FFF2-40B4-BE49-F238E27FC236}">
                <a16:creationId xmlns:a16="http://schemas.microsoft.com/office/drawing/2014/main" id="{625D5336-F4F0-4F75-AB61-1B87F5B8B761}"/>
              </a:ext>
            </a:extLst>
          </p:cNvPr>
          <p:cNvSpPr/>
          <p:nvPr/>
        </p:nvSpPr>
        <p:spPr bwMode="auto">
          <a:xfrm>
            <a:off x="7118145" y="3828396"/>
            <a:ext cx="1971675" cy="441601"/>
          </a:xfrm>
          <a:prstGeom prst="borderCallout2">
            <a:avLst>
              <a:gd name="adj1" fmla="val 18750"/>
              <a:gd name="adj2" fmla="val -8333"/>
              <a:gd name="adj3" fmla="val 18750"/>
              <a:gd name="adj4" fmla="val -16667"/>
              <a:gd name="adj5" fmla="val 173290"/>
              <a:gd name="adj6" fmla="val -49645"/>
            </a:avLst>
          </a:prstGeom>
          <a:solidFill>
            <a:srgbClr val="7030A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Show Existing</a:t>
            </a:r>
          </a:p>
        </p:txBody>
      </p:sp>
    </p:spTree>
    <p:extLst>
      <p:ext uri="{BB962C8B-B14F-4D97-AF65-F5344CB8AC3E}">
        <p14:creationId xmlns:p14="http://schemas.microsoft.com/office/powerpoint/2010/main" val="648528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43197" y="215783"/>
            <a:ext cx="10677363" cy="1108608"/>
          </a:xfrm>
        </p:spPr>
        <p:txBody>
          <a:bodyPr/>
          <a:lstStyle/>
          <a:p>
            <a:r>
              <a:rPr lang="en-US" sz="4400" dirty="0"/>
              <a:t>Dashboard</a:t>
            </a:r>
          </a:p>
        </p:txBody>
      </p:sp>
      <p:pic>
        <p:nvPicPr>
          <p:cNvPr id="3" name="Picture 2">
            <a:extLst>
              <a:ext uri="{FF2B5EF4-FFF2-40B4-BE49-F238E27FC236}">
                <a16:creationId xmlns:a16="http://schemas.microsoft.com/office/drawing/2014/main" id="{A35C93D0-72E5-4285-84E2-F463D2C4B5CB}"/>
              </a:ext>
            </a:extLst>
          </p:cNvPr>
          <p:cNvPicPr>
            <a:picLocks noChangeAspect="1"/>
          </p:cNvPicPr>
          <p:nvPr/>
        </p:nvPicPr>
        <p:blipFill>
          <a:blip r:embed="rId3"/>
          <a:stretch>
            <a:fillRect/>
          </a:stretch>
        </p:blipFill>
        <p:spPr>
          <a:xfrm>
            <a:off x="2382404" y="1194579"/>
            <a:ext cx="7133170" cy="5447638"/>
          </a:xfrm>
          <a:prstGeom prst="rect">
            <a:avLst/>
          </a:prstGeom>
        </p:spPr>
      </p:pic>
    </p:spTree>
    <p:extLst>
      <p:ext uri="{BB962C8B-B14F-4D97-AF65-F5344CB8AC3E}">
        <p14:creationId xmlns:p14="http://schemas.microsoft.com/office/powerpoint/2010/main" val="36610685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43197" y="215783"/>
            <a:ext cx="10677363" cy="1108608"/>
          </a:xfrm>
        </p:spPr>
        <p:txBody>
          <a:bodyPr/>
          <a:lstStyle/>
          <a:p>
            <a:r>
              <a:rPr lang="en-US" sz="4400" dirty="0"/>
              <a:t>Widgets</a:t>
            </a:r>
          </a:p>
        </p:txBody>
      </p:sp>
      <p:pic>
        <p:nvPicPr>
          <p:cNvPr id="4" name="Picture 3">
            <a:extLst>
              <a:ext uri="{FF2B5EF4-FFF2-40B4-BE49-F238E27FC236}">
                <a16:creationId xmlns:a16="http://schemas.microsoft.com/office/drawing/2014/main" id="{33961D47-5BD2-4228-8B91-98F358BC43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3706" y="2914503"/>
            <a:ext cx="6040547" cy="2521564"/>
          </a:xfrm>
          <a:prstGeom prst="rect">
            <a:avLst/>
          </a:prstGeom>
        </p:spPr>
      </p:pic>
      <p:pic>
        <p:nvPicPr>
          <p:cNvPr id="3" name="Picture 2">
            <a:extLst>
              <a:ext uri="{FF2B5EF4-FFF2-40B4-BE49-F238E27FC236}">
                <a16:creationId xmlns:a16="http://schemas.microsoft.com/office/drawing/2014/main" id="{4C6F8907-AC93-485B-9FCC-32F5782625B4}"/>
              </a:ext>
            </a:extLst>
          </p:cNvPr>
          <p:cNvPicPr>
            <a:picLocks noChangeAspect="1"/>
          </p:cNvPicPr>
          <p:nvPr/>
        </p:nvPicPr>
        <p:blipFill>
          <a:blip r:embed="rId4"/>
          <a:stretch>
            <a:fillRect/>
          </a:stretch>
        </p:blipFill>
        <p:spPr>
          <a:xfrm>
            <a:off x="3745029" y="995581"/>
            <a:ext cx="3762375" cy="1276350"/>
          </a:xfrm>
          <a:prstGeom prst="rect">
            <a:avLst/>
          </a:prstGeom>
        </p:spPr>
      </p:pic>
      <p:sp>
        <p:nvSpPr>
          <p:cNvPr id="5" name="Callout: Bent Line 4">
            <a:extLst>
              <a:ext uri="{FF2B5EF4-FFF2-40B4-BE49-F238E27FC236}">
                <a16:creationId xmlns:a16="http://schemas.microsoft.com/office/drawing/2014/main" id="{E98C6747-FCA8-4554-B7BA-B7CAC64303FD}"/>
              </a:ext>
            </a:extLst>
          </p:cNvPr>
          <p:cNvSpPr/>
          <p:nvPr/>
        </p:nvSpPr>
        <p:spPr bwMode="auto">
          <a:xfrm>
            <a:off x="8378144" y="1011256"/>
            <a:ext cx="1971675" cy="473595"/>
          </a:xfrm>
          <a:prstGeom prst="borderCallout2">
            <a:avLst>
              <a:gd name="adj1" fmla="val 18750"/>
              <a:gd name="adj2" fmla="val -8333"/>
              <a:gd name="adj3" fmla="val 27987"/>
              <a:gd name="adj4" fmla="val -14078"/>
              <a:gd name="adj5" fmla="val 105962"/>
              <a:gd name="adj6" fmla="val -63012"/>
            </a:avLst>
          </a:prstGeom>
          <a:solidFill>
            <a:srgbClr val="7030A0"/>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Widget Settings</a:t>
            </a:r>
          </a:p>
        </p:txBody>
      </p:sp>
    </p:spTree>
    <p:extLst>
      <p:ext uri="{BB962C8B-B14F-4D97-AF65-F5344CB8AC3E}">
        <p14:creationId xmlns:p14="http://schemas.microsoft.com/office/powerpoint/2010/main" val="26468918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43197" y="215783"/>
            <a:ext cx="10677363" cy="1108608"/>
          </a:xfrm>
        </p:spPr>
        <p:txBody>
          <a:bodyPr/>
          <a:lstStyle/>
          <a:p>
            <a:r>
              <a:rPr lang="en-US" sz="4400" dirty="0"/>
              <a:t>Dynamic Visualizations with Widgets</a:t>
            </a:r>
          </a:p>
        </p:txBody>
      </p:sp>
      <p:pic>
        <p:nvPicPr>
          <p:cNvPr id="3" name="Picture 2">
            <a:extLst>
              <a:ext uri="{FF2B5EF4-FFF2-40B4-BE49-F238E27FC236}">
                <a16:creationId xmlns:a16="http://schemas.microsoft.com/office/drawing/2014/main" id="{73B16801-1555-40BE-8FF7-B9C8CA423AFB}"/>
              </a:ext>
            </a:extLst>
          </p:cNvPr>
          <p:cNvPicPr>
            <a:picLocks noChangeAspect="1"/>
          </p:cNvPicPr>
          <p:nvPr/>
        </p:nvPicPr>
        <p:blipFill>
          <a:blip r:embed="rId3"/>
          <a:stretch>
            <a:fillRect/>
          </a:stretch>
        </p:blipFill>
        <p:spPr>
          <a:xfrm>
            <a:off x="2383954" y="1324391"/>
            <a:ext cx="5904370" cy="5151464"/>
          </a:xfrm>
          <a:prstGeom prst="rect">
            <a:avLst/>
          </a:prstGeom>
        </p:spPr>
      </p:pic>
    </p:spTree>
    <p:extLst>
      <p:ext uri="{BB962C8B-B14F-4D97-AF65-F5344CB8AC3E}">
        <p14:creationId xmlns:p14="http://schemas.microsoft.com/office/powerpoint/2010/main" val="25084221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24182" y="235807"/>
            <a:ext cx="9859116" cy="1108608"/>
          </a:xfrm>
        </p:spPr>
        <p:txBody>
          <a:bodyPr/>
          <a:lstStyle/>
          <a:p>
            <a:r>
              <a:rPr lang="en-US" sz="6000" dirty="0"/>
              <a:t>Wrapping Up</a:t>
            </a:r>
          </a:p>
        </p:txBody>
      </p:sp>
      <p:pic>
        <p:nvPicPr>
          <p:cNvPr id="5" name="Picture 4">
            <a:extLst>
              <a:ext uri="{FF2B5EF4-FFF2-40B4-BE49-F238E27FC236}">
                <a16:creationId xmlns:a16="http://schemas.microsoft.com/office/drawing/2014/main" id="{B665D382-EBA3-4321-B68D-3EA2F0B9EDAA}"/>
              </a:ext>
            </a:extLst>
          </p:cNvPr>
          <p:cNvPicPr>
            <a:picLocks noChangeAspect="1"/>
          </p:cNvPicPr>
          <p:nvPr/>
        </p:nvPicPr>
        <p:blipFill>
          <a:blip r:embed="rId3"/>
          <a:stretch>
            <a:fillRect/>
          </a:stretch>
        </p:blipFill>
        <p:spPr>
          <a:xfrm>
            <a:off x="2919896" y="1721501"/>
            <a:ext cx="5662042" cy="4200167"/>
          </a:xfrm>
          <a:prstGeom prst="rect">
            <a:avLst/>
          </a:prstGeom>
        </p:spPr>
      </p:pic>
    </p:spTree>
    <p:extLst>
      <p:ext uri="{BB962C8B-B14F-4D97-AF65-F5344CB8AC3E}">
        <p14:creationId xmlns:p14="http://schemas.microsoft.com/office/powerpoint/2010/main" val="13823606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BC02CB-68A8-4A6F-A0CC-39A8F7E45EC7}"/>
              </a:ext>
            </a:extLst>
          </p:cNvPr>
          <p:cNvPicPr>
            <a:picLocks noChangeAspect="1"/>
          </p:cNvPicPr>
          <p:nvPr/>
        </p:nvPicPr>
        <p:blipFill>
          <a:blip r:embed="rId3"/>
          <a:stretch>
            <a:fillRect/>
          </a:stretch>
        </p:blipFill>
        <p:spPr>
          <a:xfrm>
            <a:off x="2307189" y="1432813"/>
            <a:ext cx="8174936" cy="5001543"/>
          </a:xfrm>
          <a:prstGeom prst="rect">
            <a:avLst/>
          </a:prstGeom>
        </p:spPr>
      </p:pic>
      <p:sp>
        <p:nvSpPr>
          <p:cNvPr id="10" name="Rectangle: Rounded Corners 9">
            <a:extLst>
              <a:ext uri="{FF2B5EF4-FFF2-40B4-BE49-F238E27FC236}">
                <a16:creationId xmlns:a16="http://schemas.microsoft.com/office/drawing/2014/main" id="{65FC15E8-1A34-4586-B399-FFDACF153331}"/>
              </a:ext>
            </a:extLst>
          </p:cNvPr>
          <p:cNvSpPr/>
          <p:nvPr/>
        </p:nvSpPr>
        <p:spPr bwMode="auto">
          <a:xfrm>
            <a:off x="3996857" y="3363985"/>
            <a:ext cx="5239421" cy="2499919"/>
          </a:xfrm>
          <a:prstGeom prst="roundRect">
            <a:avLst/>
          </a:prstGeom>
          <a:solidFill>
            <a:schemeClr val="tx2">
              <a:lumMod val="20000"/>
              <a:lumOff val="80000"/>
            </a:schemeClr>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50" name="Picture 2" descr="Image result for machine learning logo">
            <a:extLst>
              <a:ext uri="{FF2B5EF4-FFF2-40B4-BE49-F238E27FC236}">
                <a16:creationId xmlns:a16="http://schemas.microsoft.com/office/drawing/2014/main" id="{D7D90997-1321-4CF0-BDAD-BF614E64F6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6814" y="4711531"/>
            <a:ext cx="1375445" cy="7221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big data logo">
            <a:extLst>
              <a:ext uri="{FF2B5EF4-FFF2-40B4-BE49-F238E27FC236}">
                <a16:creationId xmlns:a16="http://schemas.microsoft.com/office/drawing/2014/main" id="{EE0EDC7B-024D-4E6B-B632-2F79495BB3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5978" y="3760411"/>
            <a:ext cx="1076677" cy="57270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59796E8-5D2C-4448-861A-7CD9F6202497}"/>
              </a:ext>
            </a:extLst>
          </p:cNvPr>
          <p:cNvSpPr txBox="1"/>
          <p:nvPr/>
        </p:nvSpPr>
        <p:spPr>
          <a:xfrm>
            <a:off x="5670423" y="3363985"/>
            <a:ext cx="148822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0C0"/>
                </a:solidFill>
              </a:rPr>
              <a:t>Big Data</a:t>
            </a:r>
          </a:p>
        </p:txBody>
      </p:sp>
      <p:sp>
        <p:nvSpPr>
          <p:cNvPr id="11" name="Rectangle 10">
            <a:extLst>
              <a:ext uri="{FF2B5EF4-FFF2-40B4-BE49-F238E27FC236}">
                <a16:creationId xmlns:a16="http://schemas.microsoft.com/office/drawing/2014/main" id="{31E19C55-343C-4603-87A3-69436244EE7B}"/>
              </a:ext>
            </a:extLst>
          </p:cNvPr>
          <p:cNvSpPr/>
          <p:nvPr/>
        </p:nvSpPr>
        <p:spPr bwMode="auto">
          <a:xfrm>
            <a:off x="7677421" y="3629252"/>
            <a:ext cx="1300117" cy="44461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Scheduling</a:t>
            </a:r>
          </a:p>
        </p:txBody>
      </p:sp>
      <p:sp>
        <p:nvSpPr>
          <p:cNvPr id="14" name="Rectangle 13">
            <a:extLst>
              <a:ext uri="{FF2B5EF4-FFF2-40B4-BE49-F238E27FC236}">
                <a16:creationId xmlns:a16="http://schemas.microsoft.com/office/drawing/2014/main" id="{4FDB3405-B8E0-44C0-AAA6-8221E9A009C9}"/>
              </a:ext>
            </a:extLst>
          </p:cNvPr>
          <p:cNvSpPr/>
          <p:nvPr/>
        </p:nvSpPr>
        <p:spPr bwMode="auto">
          <a:xfrm>
            <a:off x="7669072" y="4366523"/>
            <a:ext cx="1308466" cy="44461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Notebooks</a:t>
            </a:r>
          </a:p>
        </p:txBody>
      </p:sp>
      <p:sp>
        <p:nvSpPr>
          <p:cNvPr id="15" name="Rectangle 14">
            <a:extLst>
              <a:ext uri="{FF2B5EF4-FFF2-40B4-BE49-F238E27FC236}">
                <a16:creationId xmlns:a16="http://schemas.microsoft.com/office/drawing/2014/main" id="{1ADB29BD-DD85-4AFA-8AF0-A38D8B76011A}"/>
              </a:ext>
            </a:extLst>
          </p:cNvPr>
          <p:cNvSpPr/>
          <p:nvPr/>
        </p:nvSpPr>
        <p:spPr bwMode="auto">
          <a:xfrm>
            <a:off x="4071582" y="3616452"/>
            <a:ext cx="1199696" cy="6782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Easy</a:t>
            </a:r>
          </a:p>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Cluster Creation</a:t>
            </a:r>
          </a:p>
        </p:txBody>
      </p:sp>
      <p:sp>
        <p:nvSpPr>
          <p:cNvPr id="16" name="Rectangle 15">
            <a:extLst>
              <a:ext uri="{FF2B5EF4-FFF2-40B4-BE49-F238E27FC236}">
                <a16:creationId xmlns:a16="http://schemas.microsoft.com/office/drawing/2014/main" id="{3BC3FC69-1ACB-450E-A666-822C461C6889}"/>
              </a:ext>
            </a:extLst>
          </p:cNvPr>
          <p:cNvSpPr/>
          <p:nvPr/>
        </p:nvSpPr>
        <p:spPr bwMode="auto">
          <a:xfrm>
            <a:off x="4094240" y="5188948"/>
            <a:ext cx="1177038" cy="44461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Security</a:t>
            </a:r>
          </a:p>
        </p:txBody>
      </p:sp>
      <p:sp>
        <p:nvSpPr>
          <p:cNvPr id="17" name="Rectangle 16">
            <a:extLst>
              <a:ext uri="{FF2B5EF4-FFF2-40B4-BE49-F238E27FC236}">
                <a16:creationId xmlns:a16="http://schemas.microsoft.com/office/drawing/2014/main" id="{7EAEC137-BA91-42E0-B8A9-752060C7353A}"/>
              </a:ext>
            </a:extLst>
          </p:cNvPr>
          <p:cNvSpPr/>
          <p:nvPr/>
        </p:nvSpPr>
        <p:spPr bwMode="auto">
          <a:xfrm>
            <a:off x="7677421" y="5140258"/>
            <a:ext cx="1308466" cy="44461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Collaboration</a:t>
            </a:r>
          </a:p>
        </p:txBody>
      </p:sp>
      <p:sp>
        <p:nvSpPr>
          <p:cNvPr id="4" name="Title 3">
            <a:extLst>
              <a:ext uri="{FF2B5EF4-FFF2-40B4-BE49-F238E27FC236}">
                <a16:creationId xmlns:a16="http://schemas.microsoft.com/office/drawing/2014/main" id="{8D5F4BE2-CC6D-4DAA-A01F-F494AB1B6CBF}"/>
              </a:ext>
            </a:extLst>
          </p:cNvPr>
          <p:cNvSpPr>
            <a:spLocks noGrp="1"/>
          </p:cNvSpPr>
          <p:nvPr>
            <p:ph type="title"/>
          </p:nvPr>
        </p:nvSpPr>
        <p:spPr>
          <a:xfrm>
            <a:off x="5626104" y="1879188"/>
            <a:ext cx="1537105" cy="711062"/>
          </a:xfrm>
        </p:spPr>
        <p:txBody>
          <a:bodyPr/>
          <a:lstStyle/>
          <a:p>
            <a:r>
              <a:rPr lang="en-US" sz="3600" dirty="0">
                <a:solidFill>
                  <a:schemeClr val="bg2"/>
                </a:solidFill>
              </a:rPr>
              <a:t>Azure</a:t>
            </a:r>
          </a:p>
        </p:txBody>
      </p:sp>
      <p:pic>
        <p:nvPicPr>
          <p:cNvPr id="12" name="Picture 11">
            <a:extLst>
              <a:ext uri="{FF2B5EF4-FFF2-40B4-BE49-F238E27FC236}">
                <a16:creationId xmlns:a16="http://schemas.microsoft.com/office/drawing/2014/main" id="{F0A20DDE-0A2E-4461-9D0E-70C56C49B6EE}"/>
              </a:ext>
            </a:extLst>
          </p:cNvPr>
          <p:cNvPicPr>
            <a:picLocks noChangeAspect="1"/>
          </p:cNvPicPr>
          <p:nvPr/>
        </p:nvPicPr>
        <p:blipFill>
          <a:blip r:embed="rId6"/>
          <a:stretch>
            <a:fillRect/>
          </a:stretch>
        </p:blipFill>
        <p:spPr>
          <a:xfrm>
            <a:off x="5477053" y="2432825"/>
            <a:ext cx="1820384" cy="386142"/>
          </a:xfrm>
          <a:prstGeom prst="rect">
            <a:avLst/>
          </a:prstGeom>
        </p:spPr>
      </p:pic>
      <p:sp>
        <p:nvSpPr>
          <p:cNvPr id="18" name="TextBox 17">
            <a:extLst>
              <a:ext uri="{FF2B5EF4-FFF2-40B4-BE49-F238E27FC236}">
                <a16:creationId xmlns:a16="http://schemas.microsoft.com/office/drawing/2014/main" id="{FB1D8B86-946E-4903-81F3-E1360F40176B}"/>
              </a:ext>
            </a:extLst>
          </p:cNvPr>
          <p:cNvSpPr txBox="1"/>
          <p:nvPr/>
        </p:nvSpPr>
        <p:spPr>
          <a:xfrm>
            <a:off x="5482200" y="5346839"/>
            <a:ext cx="1936684"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rgbClr val="0070C0"/>
                </a:solidFill>
              </a:rPr>
              <a:t>Machine Learning</a:t>
            </a:r>
          </a:p>
        </p:txBody>
      </p:sp>
      <p:sp>
        <p:nvSpPr>
          <p:cNvPr id="19" name="TextBox 18">
            <a:extLst>
              <a:ext uri="{FF2B5EF4-FFF2-40B4-BE49-F238E27FC236}">
                <a16:creationId xmlns:a16="http://schemas.microsoft.com/office/drawing/2014/main" id="{6C7D4890-0202-4B60-A209-CD5B5A28AA1F}"/>
              </a:ext>
            </a:extLst>
          </p:cNvPr>
          <p:cNvSpPr txBox="1"/>
          <p:nvPr/>
        </p:nvSpPr>
        <p:spPr>
          <a:xfrm>
            <a:off x="6099987" y="4183275"/>
            <a:ext cx="57451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0C0"/>
                </a:solidFill>
              </a:rPr>
              <a:t>+</a:t>
            </a:r>
          </a:p>
        </p:txBody>
      </p:sp>
      <p:sp>
        <p:nvSpPr>
          <p:cNvPr id="2" name="Rectangle: Rounded Corners 1">
            <a:extLst>
              <a:ext uri="{FF2B5EF4-FFF2-40B4-BE49-F238E27FC236}">
                <a16:creationId xmlns:a16="http://schemas.microsoft.com/office/drawing/2014/main" id="{882F7E61-099A-429B-90E8-82D4761BE8BD}"/>
              </a:ext>
            </a:extLst>
          </p:cNvPr>
          <p:cNvSpPr/>
          <p:nvPr/>
        </p:nvSpPr>
        <p:spPr bwMode="auto">
          <a:xfrm rot="20209187">
            <a:off x="9502924" y="1119499"/>
            <a:ext cx="1974078" cy="683664"/>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Times New Roman" panose="02020603050405020304" pitchFamily="18" charset="0"/>
                <a:ea typeface="Segoe UI" pitchFamily="34" charset="0"/>
                <a:cs typeface="Times New Roman" panose="02020603050405020304" pitchFamily="18" charset="0"/>
              </a:rPr>
              <a:t>First Class</a:t>
            </a:r>
          </a:p>
        </p:txBody>
      </p:sp>
    </p:spTree>
    <p:extLst>
      <p:ext uri="{BB962C8B-B14F-4D97-AF65-F5344CB8AC3E}">
        <p14:creationId xmlns:p14="http://schemas.microsoft.com/office/powerpoint/2010/main" val="27671951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3D4614-84FE-458A-A5C4-7EC6922202ED}"/>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Databricks - Company Overview</a:t>
            </a:r>
          </a:p>
        </p:txBody>
      </p:sp>
      <p:sp>
        <p:nvSpPr>
          <p:cNvPr id="6" name="Text Placeholder 7">
            <a:extLst>
              <a:ext uri="{FF2B5EF4-FFF2-40B4-BE49-F238E27FC236}">
                <a16:creationId xmlns:a16="http://schemas.microsoft.com/office/drawing/2014/main" id="{47078970-811E-4B70-9129-6F3064ACC069}"/>
              </a:ext>
            </a:extLst>
          </p:cNvPr>
          <p:cNvSpPr txBox="1">
            <a:spLocks/>
          </p:cNvSpPr>
          <p:nvPr/>
        </p:nvSpPr>
        <p:spPr>
          <a:xfrm>
            <a:off x="269240" y="1437682"/>
            <a:ext cx="5665231" cy="4360641"/>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Founded in late 2013</a:t>
            </a: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By the creators of Apache Spark, original team from UC Berkeley AMPLab</a:t>
            </a: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Largest code contributor code to Apache Spark</a:t>
            </a:r>
          </a:p>
          <a:p>
            <a:pPr marL="558579" lvl="1" indent="-448107" defTabSz="895769" fontAlgn="base">
              <a:spcBef>
                <a:spcPts val="588"/>
              </a:spcBef>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Level 2/3 support partnership with</a:t>
            </a:r>
          </a:p>
          <a:p>
            <a:pPr marL="731520" lvl="3" indent="-182880" defTabSz="895769" fontAlgn="base">
              <a:spcBef>
                <a:spcPts val="588"/>
              </a:spcBef>
              <a:buClr>
                <a:srgbClr val="68217A">
                  <a:lumMod val="50000"/>
                </a:srgbClr>
              </a:buClr>
              <a:buFont typeface="Arial" panose="020B0604020202020204" pitchFamily="34" charset="0"/>
              <a:buChar char="•"/>
              <a:tabLst>
                <a:tab pos="632806" algn="l"/>
              </a:tabLst>
            </a:pPr>
            <a:r>
              <a:rPr lang="en-US" sz="1200" dirty="0">
                <a:ln>
                  <a:solidFill>
                    <a:srgbClr val="FFFFFF">
                      <a:alpha val="0"/>
                    </a:srgbClr>
                  </a:solidFill>
                </a:ln>
                <a:gradFill>
                  <a:gsLst>
                    <a:gs pos="85321">
                      <a:srgbClr val="505050"/>
                    </a:gs>
                    <a:gs pos="57000">
                      <a:srgbClr val="505050"/>
                    </a:gs>
                  </a:gsLst>
                </a:gradFill>
                <a:cs typeface="Segoe UI" panose="020B0502040204020203" pitchFamily="34" charset="0"/>
              </a:rPr>
              <a:t>Hortonworks</a:t>
            </a:r>
          </a:p>
          <a:p>
            <a:pPr marL="731520" lvl="3" indent="-182880" defTabSz="895769" fontAlgn="base">
              <a:spcBef>
                <a:spcPts val="588"/>
              </a:spcBef>
              <a:buClr>
                <a:srgbClr val="68217A">
                  <a:lumMod val="50000"/>
                </a:srgbClr>
              </a:buClr>
              <a:buFont typeface="Arial" panose="020B0604020202020204" pitchFamily="34" charset="0"/>
              <a:buChar char="•"/>
              <a:tabLst>
                <a:tab pos="632806" algn="l"/>
              </a:tabLst>
            </a:pPr>
            <a:r>
              <a:rPr lang="en-US" sz="1200" dirty="0">
                <a:ln>
                  <a:solidFill>
                    <a:srgbClr val="FFFFFF">
                      <a:alpha val="0"/>
                    </a:srgbClr>
                  </a:solidFill>
                </a:ln>
                <a:gradFill>
                  <a:gsLst>
                    <a:gs pos="85321">
                      <a:srgbClr val="505050"/>
                    </a:gs>
                    <a:gs pos="57000">
                      <a:srgbClr val="505050"/>
                    </a:gs>
                  </a:gsLst>
                </a:gradFill>
                <a:cs typeface="Segoe UI" panose="020B0502040204020203" pitchFamily="34" charset="0"/>
              </a:rPr>
              <a:t>MapR</a:t>
            </a:r>
          </a:p>
          <a:p>
            <a:pPr marL="731520" lvl="3" indent="-182880" defTabSz="895769" fontAlgn="base">
              <a:spcBef>
                <a:spcPts val="588"/>
              </a:spcBef>
              <a:buClr>
                <a:srgbClr val="68217A">
                  <a:lumMod val="50000"/>
                </a:srgbClr>
              </a:buClr>
              <a:buFont typeface="Arial" panose="020B0604020202020204" pitchFamily="34" charset="0"/>
              <a:buChar char="•"/>
              <a:tabLst>
                <a:tab pos="632806" algn="l"/>
              </a:tabLst>
            </a:pPr>
            <a:r>
              <a:rPr lang="en-US" sz="1200" dirty="0">
                <a:ln>
                  <a:solidFill>
                    <a:srgbClr val="FFFFFF">
                      <a:alpha val="0"/>
                    </a:srgbClr>
                  </a:solidFill>
                </a:ln>
                <a:gradFill>
                  <a:gsLst>
                    <a:gs pos="85321">
                      <a:srgbClr val="505050"/>
                    </a:gs>
                    <a:gs pos="57000">
                      <a:srgbClr val="505050"/>
                    </a:gs>
                  </a:gsLst>
                </a:gradFill>
                <a:cs typeface="Segoe UI" panose="020B0502040204020203" pitchFamily="34" charset="0"/>
              </a:rPr>
              <a:t>DataStax</a:t>
            </a: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Provides </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hlinkClick r:id="rId3"/>
              </a:rPr>
              <a:t>certifications</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 such as Databricks Certified Application, Databricks Certified Distribution and Databricks Certified Developer</a:t>
            </a: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Main Product: The </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hlinkClick r:id="rId4"/>
              </a:rPr>
              <a:t>Unified Analytics Platform</a:t>
            </a:r>
            <a:endParaRPr lang="en-US" sz="1600" dirty="0">
              <a:ln>
                <a:solidFill>
                  <a:srgbClr val="FFFFFF">
                    <a:alpha val="0"/>
                  </a:srgbClr>
                </a:solidFill>
              </a:ln>
              <a:gradFill>
                <a:gsLst>
                  <a:gs pos="85321">
                    <a:srgbClr val="505050"/>
                  </a:gs>
                  <a:gs pos="57000">
                    <a:srgbClr val="505050"/>
                  </a:gs>
                </a:gsLst>
              </a:gradFill>
              <a:cs typeface="Segoe UI" panose="020B0502040204020203" pitchFamily="34" charset="0"/>
            </a:endParaRP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In Oct 2017, introduced </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hlinkClick r:id="rId5"/>
              </a:rPr>
              <a:t>Databricks Delta</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 (currently in private preview).  </a:t>
            </a:r>
          </a:p>
        </p:txBody>
      </p:sp>
      <p:pic>
        <p:nvPicPr>
          <p:cNvPr id="3074" name="Picture 2" descr="Overview of the Databricks Unified Analytics Platform">
            <a:extLst>
              <a:ext uri="{FF2B5EF4-FFF2-40B4-BE49-F238E27FC236}">
                <a16:creationId xmlns:a16="http://schemas.microsoft.com/office/drawing/2014/main" id="{F454C1C8-99E4-4BC7-81DD-A4F1805BBE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6907" y="1580837"/>
            <a:ext cx="4295931" cy="4295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03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23CB3-4656-4913-84CF-70A8866AD91C}"/>
              </a:ext>
            </a:extLst>
          </p:cNvPr>
          <p:cNvSpPr>
            <a:spLocks noGrp="1"/>
          </p:cNvSpPr>
          <p:nvPr>
            <p:ph type="title"/>
          </p:nvPr>
        </p:nvSpPr>
        <p:spPr>
          <a:xfrm>
            <a:off x="268080" y="277696"/>
            <a:ext cx="11655840" cy="899665"/>
          </a:xfrm>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Azure Databricks</a:t>
            </a:r>
          </a:p>
        </p:txBody>
      </p:sp>
      <p:sp>
        <p:nvSpPr>
          <p:cNvPr id="6" name="Text Placeholder 7">
            <a:extLst>
              <a:ext uri="{FF2B5EF4-FFF2-40B4-BE49-F238E27FC236}">
                <a16:creationId xmlns:a16="http://schemas.microsoft.com/office/drawing/2014/main" id="{CA9913E9-F299-439D-9BB0-C159865268F9}"/>
              </a:ext>
            </a:extLst>
          </p:cNvPr>
          <p:cNvSpPr txBox="1">
            <a:spLocks/>
          </p:cNvSpPr>
          <p:nvPr/>
        </p:nvSpPr>
        <p:spPr>
          <a:xfrm>
            <a:off x="357742" y="1424883"/>
            <a:ext cx="6058961" cy="4751517"/>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1" indent="-285750" defTabSz="914367" fontAlgn="base">
              <a:spcBef>
                <a:spcPts val="600"/>
              </a:spcBef>
              <a:buClr>
                <a:schemeClr val="accent1"/>
              </a:buClr>
              <a:buFont typeface="Wingdings" panose="05000000000000000000" pitchFamily="2" charset="2"/>
              <a:buChar char="§"/>
              <a:tabLst>
                <a:tab pos="632806" algn="l"/>
              </a:tabLst>
            </a:pPr>
            <a:r>
              <a:rPr lang="en-US" sz="1600" kern="0" dirty="0">
                <a:ln>
                  <a:solidFill>
                    <a:srgbClr val="FFFFFF">
                      <a:alpha val="0"/>
                    </a:srgbClr>
                  </a:solidFill>
                </a:ln>
                <a:solidFill>
                  <a:schemeClr val="bg2">
                    <a:lumMod val="25000"/>
                  </a:schemeClr>
                </a:solidFill>
                <a:cs typeface="Segoe UI" panose="020B0502040204020203" pitchFamily="34" charset="0"/>
              </a:rPr>
              <a:t>Azure Databricks is a </a:t>
            </a:r>
            <a:r>
              <a:rPr lang="en-US" sz="1600" b="1" kern="0" dirty="0">
                <a:ln>
                  <a:solidFill>
                    <a:srgbClr val="FFFFFF">
                      <a:alpha val="0"/>
                    </a:srgbClr>
                  </a:solidFill>
                </a:ln>
                <a:solidFill>
                  <a:schemeClr val="bg2">
                    <a:lumMod val="25000"/>
                  </a:schemeClr>
                </a:solidFill>
                <a:cs typeface="Segoe UI" panose="020B0502040204020203" pitchFamily="34" charset="0"/>
              </a:rPr>
              <a:t>first party </a:t>
            </a:r>
            <a:r>
              <a:rPr lang="en-US" sz="1600" kern="0" dirty="0">
                <a:ln>
                  <a:solidFill>
                    <a:srgbClr val="FFFFFF">
                      <a:alpha val="0"/>
                    </a:srgbClr>
                  </a:solidFill>
                </a:ln>
                <a:solidFill>
                  <a:schemeClr val="bg2">
                    <a:lumMod val="25000"/>
                  </a:schemeClr>
                </a:solidFill>
                <a:cs typeface="Segoe UI" panose="020B0502040204020203" pitchFamily="34" charset="0"/>
              </a:rPr>
              <a:t>service on Azure.</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chemeClr val="bg2">
                    <a:lumMod val="25000"/>
                  </a:schemeClr>
                </a:solidFill>
                <a:cs typeface="Segoe UI" panose="020B0502040204020203" pitchFamily="34" charset="0"/>
              </a:rPr>
              <a:t>Unlike with other clouds, it is not an Azure Marketplace or a 3</a:t>
            </a:r>
            <a:r>
              <a:rPr lang="en-US" sz="1400" kern="0" baseline="30000" dirty="0">
                <a:ln>
                  <a:solidFill>
                    <a:srgbClr val="FFFFFF">
                      <a:alpha val="0"/>
                    </a:srgbClr>
                  </a:solidFill>
                </a:ln>
                <a:solidFill>
                  <a:schemeClr val="bg2">
                    <a:lumMod val="25000"/>
                  </a:schemeClr>
                </a:solidFill>
                <a:cs typeface="Segoe UI" panose="020B0502040204020203" pitchFamily="34" charset="0"/>
              </a:rPr>
              <a:t>rd</a:t>
            </a:r>
            <a:r>
              <a:rPr lang="en-US" sz="1400" kern="0" dirty="0">
                <a:ln>
                  <a:solidFill>
                    <a:srgbClr val="FFFFFF">
                      <a:alpha val="0"/>
                    </a:srgbClr>
                  </a:solidFill>
                </a:ln>
                <a:solidFill>
                  <a:schemeClr val="bg2">
                    <a:lumMod val="25000"/>
                  </a:schemeClr>
                </a:solidFill>
                <a:cs typeface="Segoe UI" panose="020B0502040204020203" pitchFamily="34" charset="0"/>
              </a:rPr>
              <a:t> party hosted service. </a:t>
            </a:r>
          </a:p>
          <a:p>
            <a:pPr marL="285750" lvl="1" indent="-285750" defTabSz="914367" fontAlgn="base">
              <a:spcBef>
                <a:spcPts val="600"/>
              </a:spcBef>
              <a:buClr>
                <a:schemeClr val="accent1"/>
              </a:buClr>
              <a:buFont typeface="Wingdings" panose="05000000000000000000" pitchFamily="2" charset="2"/>
              <a:buChar char="§"/>
              <a:tabLst>
                <a:tab pos="632806" algn="l"/>
              </a:tabLst>
            </a:pPr>
            <a:r>
              <a:rPr lang="en-US" sz="1600" kern="0" dirty="0">
                <a:ln>
                  <a:solidFill>
                    <a:srgbClr val="FFFFFF">
                      <a:alpha val="0"/>
                    </a:srgbClr>
                  </a:solidFill>
                </a:ln>
                <a:solidFill>
                  <a:schemeClr val="bg2">
                    <a:lumMod val="25000"/>
                  </a:schemeClr>
                </a:solidFill>
                <a:cs typeface="Segoe UI" panose="020B0502040204020203" pitchFamily="34" charset="0"/>
              </a:rPr>
              <a:t>Azure Databricks is integrated seamlessly with Azure services:</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Portal: </a:t>
            </a:r>
            <a:r>
              <a:rPr lang="en-US" sz="1400" kern="0" dirty="0">
                <a:ln>
                  <a:solidFill>
                    <a:srgbClr val="FFFFFF">
                      <a:alpha val="0"/>
                    </a:srgbClr>
                  </a:solidFill>
                </a:ln>
                <a:solidFill>
                  <a:schemeClr val="bg2">
                    <a:lumMod val="25000"/>
                  </a:schemeClr>
                </a:solidFill>
                <a:cs typeface="Segoe UI" panose="020B0502040204020203" pitchFamily="34" charset="0"/>
              </a:rPr>
              <a:t>Service an be launched directly from Azure Portal</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Storage Services: </a:t>
            </a:r>
            <a:r>
              <a:rPr lang="en-US" sz="1400" kern="0" dirty="0">
                <a:ln>
                  <a:solidFill>
                    <a:srgbClr val="FFFFFF">
                      <a:alpha val="0"/>
                    </a:srgbClr>
                  </a:solidFill>
                </a:ln>
                <a:solidFill>
                  <a:schemeClr val="bg2">
                    <a:lumMod val="25000"/>
                  </a:schemeClr>
                </a:solidFill>
                <a:cs typeface="Segoe UI" panose="020B0502040204020203" pitchFamily="34" charset="0"/>
              </a:rPr>
              <a:t>Directly access data in Azure Blob Storage and Azure Data Lake Store</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Active Directory: </a:t>
            </a:r>
            <a:r>
              <a:rPr lang="en-US" sz="1400" kern="0" dirty="0">
                <a:ln>
                  <a:solidFill>
                    <a:srgbClr val="FFFFFF">
                      <a:alpha val="0"/>
                    </a:srgbClr>
                  </a:solidFill>
                </a:ln>
                <a:solidFill>
                  <a:schemeClr val="bg2">
                    <a:lumMod val="25000"/>
                  </a:schemeClr>
                </a:solidFill>
                <a:cs typeface="Segoe UI" panose="020B0502040204020203" pitchFamily="34" charset="0"/>
              </a:rPr>
              <a:t>For user authentication, eliminating the need to maintain two separate sets of uses in Databricks and Azure.</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SQL DW</a:t>
            </a:r>
            <a:r>
              <a:rPr lang="en-US" sz="1400" kern="0" dirty="0">
                <a:ln>
                  <a:solidFill>
                    <a:srgbClr val="FFFFFF">
                      <a:alpha val="0"/>
                    </a:srgbClr>
                  </a:solidFill>
                </a:ln>
                <a:solidFill>
                  <a:srgbClr val="0070C0"/>
                </a:solidFill>
                <a:cs typeface="Segoe UI" panose="020B0502040204020203" pitchFamily="34" charset="0"/>
                <a:sym typeface="Wingdings" panose="05000000000000000000" pitchFamily="2" charset="2"/>
              </a:rPr>
              <a:t> and Azure Cosmos DB:</a:t>
            </a:r>
            <a:r>
              <a:rPr lang="en-US" sz="1400" kern="0" dirty="0">
                <a:ln>
                  <a:solidFill>
                    <a:srgbClr val="FFFFFF">
                      <a:alpha val="0"/>
                    </a:srgbClr>
                  </a:solidFill>
                </a:ln>
                <a:solidFill>
                  <a:srgbClr val="0070C0"/>
                </a:solidFill>
                <a:cs typeface="Segoe UI" panose="020B0502040204020203" pitchFamily="34" charset="0"/>
              </a:rPr>
              <a:t> </a:t>
            </a:r>
            <a:r>
              <a:rPr lang="en-US" sz="1400" kern="0" dirty="0">
                <a:ln>
                  <a:solidFill>
                    <a:srgbClr val="FFFFFF">
                      <a:alpha val="0"/>
                    </a:srgbClr>
                  </a:solidFill>
                </a:ln>
                <a:solidFill>
                  <a:schemeClr val="bg2">
                    <a:lumMod val="25000"/>
                  </a:schemeClr>
                </a:solidFill>
                <a:cs typeface="Segoe UI" panose="020B0502040204020203" pitchFamily="34" charset="0"/>
              </a:rPr>
              <a:t>Enables you to combine structured and unstructured data for analytics</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Apache Kafka for HDInsight</a:t>
            </a:r>
            <a:r>
              <a:rPr lang="en-US" sz="1400" kern="0" dirty="0">
                <a:ln>
                  <a:solidFill>
                    <a:srgbClr val="FFFFFF">
                      <a:alpha val="0"/>
                    </a:srgbClr>
                  </a:solidFill>
                </a:ln>
                <a:solidFill>
                  <a:schemeClr val="bg2">
                    <a:lumMod val="25000"/>
                  </a:schemeClr>
                </a:solidFill>
                <a:cs typeface="Segoe UI" panose="020B0502040204020203" pitchFamily="34" charset="0"/>
              </a:rPr>
              <a:t>: Enables you to use Kafka as a streaming data source or sink</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Billing: </a:t>
            </a:r>
            <a:r>
              <a:rPr lang="en-US" sz="1400" kern="0" dirty="0">
                <a:ln>
                  <a:solidFill>
                    <a:srgbClr val="FFFFFF">
                      <a:alpha val="0"/>
                    </a:srgbClr>
                  </a:solidFill>
                </a:ln>
                <a:solidFill>
                  <a:schemeClr val="bg2">
                    <a:lumMod val="25000"/>
                  </a:schemeClr>
                </a:solidFill>
                <a:cs typeface="Segoe UI" panose="020B0502040204020203" pitchFamily="34" charset="0"/>
              </a:rPr>
              <a:t>You get a single bill from Azure</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Power BI: </a:t>
            </a:r>
            <a:r>
              <a:rPr lang="en-US" sz="1400" kern="0" dirty="0">
                <a:ln>
                  <a:solidFill>
                    <a:srgbClr val="FFFFFF">
                      <a:alpha val="0"/>
                    </a:srgbClr>
                  </a:solidFill>
                </a:ln>
                <a:solidFill>
                  <a:schemeClr val="bg2">
                    <a:lumMod val="25000"/>
                  </a:schemeClr>
                </a:solidFill>
                <a:cs typeface="Segoe UI" panose="020B0502040204020203" pitchFamily="34" charset="0"/>
              </a:rPr>
              <a:t>For rich data visualization</a:t>
            </a:r>
          </a:p>
          <a:p>
            <a:pPr marL="285750" lvl="1" indent="-285750" defTabSz="914367" fontAlgn="base">
              <a:spcBef>
                <a:spcPts val="576"/>
              </a:spcBef>
              <a:spcAft>
                <a:spcPts val="600"/>
              </a:spcAft>
              <a:buClr>
                <a:schemeClr val="accent1"/>
              </a:buClr>
              <a:buFont typeface="Wingdings" panose="05000000000000000000" pitchFamily="2" charset="2"/>
              <a:buChar char="§"/>
              <a:tabLst>
                <a:tab pos="632806" algn="l"/>
              </a:tabLst>
            </a:pPr>
            <a:r>
              <a:rPr lang="en-US" sz="1600" kern="0" dirty="0">
                <a:ln>
                  <a:solidFill>
                    <a:srgbClr val="FFFFFF">
                      <a:alpha val="0"/>
                    </a:srgbClr>
                  </a:solidFill>
                </a:ln>
                <a:solidFill>
                  <a:schemeClr val="bg2">
                    <a:lumMod val="25000"/>
                  </a:schemeClr>
                </a:solidFill>
                <a:cs typeface="Segoe UI" panose="020B0502040204020203" pitchFamily="34" charset="0"/>
              </a:rPr>
              <a:t>Eliminates need to create a separate account with Databricks</a:t>
            </a:r>
            <a:r>
              <a:rPr lang="en-US" sz="1600" kern="0" dirty="0">
                <a:ln>
                  <a:solidFill>
                    <a:srgbClr val="FFFFFF">
                      <a:alpha val="0"/>
                    </a:srgbClr>
                  </a:solidFill>
                </a:ln>
                <a:solidFill>
                  <a:schemeClr val="bg2">
                    <a:lumMod val="25000"/>
                  </a:schemeClr>
                </a:solidFill>
                <a:latin typeface="Segoe UI" panose="020B0502040204020203" pitchFamily="34" charset="0"/>
                <a:cs typeface="Segoe UI" panose="020B0502040204020203" pitchFamily="34" charset="0"/>
              </a:rPr>
              <a:t>.</a:t>
            </a:r>
          </a:p>
        </p:txBody>
      </p:sp>
      <p:sp>
        <p:nvSpPr>
          <p:cNvPr id="7" name="Freeform: Shape 1">
            <a:extLst>
              <a:ext uri="{FF2B5EF4-FFF2-40B4-BE49-F238E27FC236}">
                <a16:creationId xmlns:a16="http://schemas.microsoft.com/office/drawing/2014/main" id="{ED361D54-B22F-46C7-BE09-30B957A8F51E}"/>
              </a:ext>
            </a:extLst>
          </p:cNvPr>
          <p:cNvSpPr/>
          <p:nvPr/>
        </p:nvSpPr>
        <p:spPr bwMode="auto">
          <a:xfrm>
            <a:off x="6866022" y="1994828"/>
            <a:ext cx="4968236" cy="2752102"/>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MS cloud text">
            <a:extLst>
              <a:ext uri="{FF2B5EF4-FFF2-40B4-BE49-F238E27FC236}">
                <a16:creationId xmlns:a16="http://schemas.microsoft.com/office/drawing/2014/main" id="{B24C7F1D-2C36-4CE4-AC5A-197A0BAF4763}"/>
              </a:ext>
            </a:extLst>
          </p:cNvPr>
          <p:cNvSpPr txBox="1">
            <a:spLocks/>
          </p:cNvSpPr>
          <p:nvPr/>
        </p:nvSpPr>
        <p:spPr>
          <a:xfrm>
            <a:off x="7030933" y="3925957"/>
            <a:ext cx="4968236" cy="820973"/>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3600" b="0" i="0" u="none" strike="noStrike" kern="0" cap="none" spc="-100" normalizeH="0" baseline="0" noProof="0" dirty="0">
                <a:ln w="3175">
                  <a:noFill/>
                </a:ln>
                <a:solidFill>
                  <a:srgbClr val="002050"/>
                </a:solidFill>
                <a:effectLst/>
                <a:uLnTx/>
                <a:uFillTx/>
                <a:latin typeface="Segoe UI Semilight"/>
                <a:ea typeface="+mn-ea"/>
                <a:cs typeface="Segoe UI Semilight" panose="020B0402040204020203" pitchFamily="34" charset="0"/>
              </a:rPr>
              <a:t>Microsoft Azure</a:t>
            </a:r>
            <a:endParaRPr kumimoji="0" lang="en-US" sz="36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p:txBody>
      </p:sp>
      <p:pic>
        <p:nvPicPr>
          <p:cNvPr id="4100" name="Picture 4" descr="Image result for databricks icon">
            <a:extLst>
              <a:ext uri="{FF2B5EF4-FFF2-40B4-BE49-F238E27FC236}">
                <a16:creationId xmlns:a16="http://schemas.microsoft.com/office/drawing/2014/main" id="{D75E2D2A-F0FD-4DD7-B1CF-7955E9B2857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5272" y="3078698"/>
            <a:ext cx="2579557" cy="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330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400"/>
                                        <p:tgtEl>
                                          <p:spTgt spid="22"/>
                                        </p:tgtEl>
                                      </p:cBhvr>
                                    </p:animEffect>
                                  </p:childTnLst>
                                </p:cTn>
                              </p:par>
                              <p:par>
                                <p:cTn id="8" presetID="42" presetClass="path" presetSubtype="0" decel="100000" fill="hold" grpId="1" nodeType="withEffect">
                                  <p:stCondLst>
                                    <p:cond delay="300"/>
                                  </p:stCondLst>
                                  <p:childTnLst>
                                    <p:animMotion origin="layout" path="M 4.79167E-6 2.22222E-6 L 4.79167E-6 0.09629 " pathEditMode="relative" rAng="0" ptsTypes="AA">
                                      <p:cBhvr>
                                        <p:cTn id="9" dur="700" spd="-100000" fill="hold"/>
                                        <p:tgtEl>
                                          <p:spTgt spid="22"/>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1557" y="1814446"/>
            <a:ext cx="11653523" cy="2416046"/>
          </a:xfrm>
        </p:spPr>
        <p:txBody>
          <a:bodyPr/>
          <a:lstStyle/>
          <a:p>
            <a:pPr>
              <a:lnSpc>
                <a:spcPct val="100000"/>
              </a:lnSpc>
              <a:spcBef>
                <a:spcPts val="600"/>
              </a:spcBef>
              <a:spcAft>
                <a:spcPts val="1200"/>
              </a:spcAft>
            </a:pPr>
            <a:r>
              <a:rPr lang="en-US" dirty="0"/>
              <a:t>Open-source data processing engine built around </a:t>
            </a:r>
            <a:r>
              <a:rPr lang="en-US" dirty="0">
                <a:latin typeface="Segoe UI Semibold" panose="020B0702040204020203" pitchFamily="34" charset="0"/>
                <a:cs typeface="Segoe UI Semibold" panose="020B0702040204020203" pitchFamily="34" charset="0"/>
              </a:rPr>
              <a:t>speed, ease of use, and sophisticated analytics</a:t>
            </a:r>
            <a:endParaRPr lang="en-US" dirty="0"/>
          </a:p>
          <a:p>
            <a:pPr>
              <a:lnSpc>
                <a:spcPct val="100000"/>
              </a:lnSpc>
              <a:spcBef>
                <a:spcPts val="600"/>
              </a:spcBef>
              <a:spcAft>
                <a:spcPts val="1200"/>
              </a:spcAft>
            </a:pPr>
            <a:r>
              <a:rPr lang="en-US" dirty="0"/>
              <a:t>In memory engine that is up to </a:t>
            </a:r>
            <a:r>
              <a:rPr lang="en-US" dirty="0">
                <a:latin typeface="Segoe UI Semibold" panose="020B0702040204020203" pitchFamily="34" charset="0"/>
                <a:cs typeface="Segoe UI Semibold" panose="020B0702040204020203" pitchFamily="34" charset="0"/>
              </a:rPr>
              <a:t>100 times faster than Hadoop</a:t>
            </a:r>
            <a:endParaRPr lang="en-US" dirty="0"/>
          </a:p>
          <a:p>
            <a:pPr>
              <a:lnSpc>
                <a:spcPct val="100000"/>
              </a:lnSpc>
              <a:spcBef>
                <a:spcPts val="600"/>
              </a:spcBef>
              <a:spcAft>
                <a:spcPts val="1200"/>
              </a:spcAft>
            </a:pPr>
            <a:r>
              <a:rPr lang="en-US" dirty="0">
                <a:latin typeface="Segoe UI Semibold" panose="020B0702040204020203" pitchFamily="34" charset="0"/>
                <a:cs typeface="Segoe UI Semibold" panose="020B0702040204020203" pitchFamily="34" charset="0"/>
              </a:rPr>
              <a:t>Largest open-source data project </a:t>
            </a:r>
            <a:r>
              <a:rPr lang="en-US" dirty="0"/>
              <a:t>with 1000+ contributors</a:t>
            </a:r>
          </a:p>
          <a:p>
            <a:pPr>
              <a:lnSpc>
                <a:spcPct val="100000"/>
              </a:lnSpc>
              <a:spcBef>
                <a:spcPts val="600"/>
              </a:spcBef>
              <a:spcAft>
                <a:spcPts val="1200"/>
              </a:spcAft>
            </a:pPr>
            <a:r>
              <a:rPr lang="en-US" dirty="0">
                <a:latin typeface="Segoe UI Semibold" panose="020B0702040204020203" pitchFamily="34" charset="0"/>
                <a:cs typeface="Segoe UI Semibold" panose="020B0702040204020203" pitchFamily="34" charset="0"/>
              </a:rPr>
              <a:t>Highly extensible </a:t>
            </a:r>
            <a:r>
              <a:rPr lang="en-US" dirty="0"/>
              <a:t>with support for Scala, Java and Python alongside Spark SQL, </a:t>
            </a:r>
            <a:r>
              <a:rPr lang="en-US" dirty="0" err="1"/>
              <a:t>GraphX</a:t>
            </a:r>
            <a:r>
              <a:rPr lang="en-US" dirty="0"/>
              <a:t>, Streaming and Machine Learning Library (</a:t>
            </a:r>
            <a:r>
              <a:rPr lang="en-US" dirty="0" err="1"/>
              <a:t>Mllib</a:t>
            </a:r>
            <a:r>
              <a:rPr lang="en-US" dirty="0"/>
              <a:t>)</a:t>
            </a:r>
          </a:p>
        </p:txBody>
      </p:sp>
      <p:sp>
        <p:nvSpPr>
          <p:cNvPr id="8" name="Title 7">
            <a:extLst>
              <a:ext uri="{FF2B5EF4-FFF2-40B4-BE49-F238E27FC236}">
                <a16:creationId xmlns:a16="http://schemas.microsoft.com/office/drawing/2014/main" id="{748A2243-DD3F-4662-85FD-5046957E3FAE}"/>
              </a:ext>
            </a:extLst>
          </p:cNvPr>
          <p:cNvSpPr>
            <a:spLocks noGrp="1"/>
          </p:cNvSpPr>
          <p:nvPr>
            <p:ph type="title"/>
          </p:nvPr>
        </p:nvSpPr>
        <p:spPr/>
        <p:txBody>
          <a:bodyPr/>
          <a:lstStyle/>
          <a:p>
            <a:r>
              <a:rPr lang="en-US" dirty="0"/>
              <a:t>Why Spark?</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9245" y="233342"/>
            <a:ext cx="1486929" cy="754318"/>
          </a:xfrm>
          <a:prstGeom prst="rect">
            <a:avLst/>
          </a:prstGeom>
        </p:spPr>
      </p:pic>
    </p:spTree>
    <p:extLst>
      <p:ext uri="{BB962C8B-B14F-4D97-AF65-F5344CB8AC3E}">
        <p14:creationId xmlns:p14="http://schemas.microsoft.com/office/powerpoint/2010/main" val="56396159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874" y="287771"/>
            <a:ext cx="11481809" cy="899537"/>
          </a:xfrm>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Apache Spark</a:t>
            </a:r>
          </a:p>
        </p:txBody>
      </p:sp>
      <p:sp>
        <p:nvSpPr>
          <p:cNvPr id="4" name="TextBox 3"/>
          <p:cNvSpPr txBox="1"/>
          <p:nvPr/>
        </p:nvSpPr>
        <p:spPr>
          <a:xfrm>
            <a:off x="177901" y="2496502"/>
            <a:ext cx="3660455" cy="2894666"/>
          </a:xfrm>
          <a:prstGeom prst="rect">
            <a:avLst/>
          </a:prstGeom>
          <a:noFill/>
        </p:spPr>
        <p:txBody>
          <a:bodyPr wrap="none" lIns="182854" tIns="146284" rIns="182854" bIns="146284" rtlCol="0">
            <a:noAutofit/>
          </a:bodyPr>
          <a:lstStyle/>
          <a:p>
            <a:pPr marL="110472" lvl="1" defTabSz="913595" fontAlgn="base">
              <a:lnSpc>
                <a:spcPct val="90000"/>
              </a:lnSpc>
              <a:spcBef>
                <a:spcPts val="600"/>
              </a:spcBef>
              <a:spcAft>
                <a:spcPts val="600"/>
              </a:spcAft>
              <a:buClr>
                <a:srgbClr val="68217A">
                  <a:lumMod val="50000"/>
                </a:srgbClr>
              </a:buCl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Spark Unifies:</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Batch Processing</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Interactive SQL</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Real-time processing</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Machine Learning</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Deep Learning</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Graph Processing</a:t>
            </a:r>
          </a:p>
        </p:txBody>
      </p:sp>
      <p:sp>
        <p:nvSpPr>
          <p:cNvPr id="18" name="Rectangle 17"/>
          <p:cNvSpPr/>
          <p:nvPr/>
        </p:nvSpPr>
        <p:spPr>
          <a:xfrm>
            <a:off x="355095" y="978183"/>
            <a:ext cx="11481809" cy="461665"/>
          </a:xfrm>
          <a:prstGeom prst="rect">
            <a:avLst/>
          </a:prstGeom>
        </p:spPr>
        <p:txBody>
          <a:bodyPr vert="horz" wrap="square" lIns="146304" tIns="91440" rIns="146304" bIns="91440" rtlCol="0">
            <a:spAutoFit/>
          </a:bodyPr>
          <a:lstStyle/>
          <a:p>
            <a:pPr algn="ctr" defTabSz="914192">
              <a:lnSpc>
                <a:spcPct val="90000"/>
              </a:lnSpc>
              <a:spcBef>
                <a:spcPct val="20000"/>
              </a:spcBef>
              <a:buSzPct val="90000"/>
            </a:pPr>
            <a:r>
              <a:rPr lang="en-US" sz="2000" dirty="0">
                <a:solidFill>
                  <a:schemeClr val="tx2"/>
                </a:solidFill>
                <a:cs typeface="Segoe UI Semilight" panose="020B0402040204020203" pitchFamily="34" charset="0"/>
              </a:rPr>
              <a:t>An unified, open source, parallel, data processing framework for Big Data Analytics </a:t>
            </a:r>
          </a:p>
        </p:txBody>
      </p:sp>
      <p:sp>
        <p:nvSpPr>
          <p:cNvPr id="8" name="Rounded Rectangle 7"/>
          <p:cNvSpPr/>
          <p:nvPr/>
        </p:nvSpPr>
        <p:spPr bwMode="auto">
          <a:xfrm>
            <a:off x="4572628" y="4062871"/>
            <a:ext cx="6831313" cy="641353"/>
          </a:xfrm>
          <a:prstGeom prst="round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b="1" dirty="0">
                <a:solidFill>
                  <a:schemeClr val="accent1"/>
                </a:solidFill>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520" y="2212903"/>
            <a:ext cx="1939121" cy="1760817"/>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51" y="2230034"/>
            <a:ext cx="1939121" cy="1726553"/>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797" y="2225043"/>
            <a:ext cx="1939121" cy="1736538"/>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693" y="2274557"/>
            <a:ext cx="1933112" cy="1628451"/>
          </a:xfrm>
          <a:prstGeom prst="homePlate">
            <a:avLst>
              <a:gd name="adj" fmla="val 5377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776" y="2120430"/>
            <a:ext cx="1723132" cy="1261862"/>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SQL</a:t>
            </a:r>
          </a:p>
          <a:p>
            <a:pPr algn="ctr" defTabSz="914367">
              <a:lnSpc>
                <a:spcPct val="90000"/>
              </a:lnSpc>
              <a:spcAft>
                <a:spcPts val="600"/>
              </a:spcAft>
            </a:pPr>
            <a:r>
              <a:rPr lang="en-US" sz="1400" i="1" dirty="0">
                <a:solidFill>
                  <a:srgbClr val="FFFFFF"/>
                </a:solidFill>
                <a:latin typeface="Segoe UI" panose="020B0502040204020203" pitchFamily="34" charset="0"/>
                <a:cs typeface="Segoe UI" panose="020B0502040204020203" pitchFamily="34" charset="0"/>
              </a:rPr>
              <a:t>Interactive</a:t>
            </a:r>
            <a:br>
              <a:rPr lang="en-US" sz="1400" i="1" dirty="0">
                <a:solidFill>
                  <a:srgbClr val="FFFFFF"/>
                </a:solidFill>
                <a:latin typeface="Segoe UI" panose="020B0502040204020203" pitchFamily="34" charset="0"/>
                <a:cs typeface="Segoe UI" panose="020B0502040204020203" pitchFamily="34" charset="0"/>
              </a:rPr>
            </a:br>
            <a:r>
              <a:rPr lang="en-US" sz="1400" i="1" dirty="0">
                <a:solidFill>
                  <a:srgbClr val="FFFFFF"/>
                </a:solidFill>
                <a:latin typeface="Segoe UI" panose="020B0502040204020203" pitchFamily="34" charset="0"/>
                <a:cs typeface="Segoe UI" panose="020B0502040204020203" pitchFamily="34" charset="0"/>
              </a:rPr>
              <a:t>Queries</a:t>
            </a:r>
            <a:endParaRPr lang="en-US" sz="1600" i="1" dirty="0">
              <a:solidFill>
                <a:srgbClr val="FFFFFF"/>
              </a:solidFill>
              <a:latin typeface="Segoe UI" panose="020B0502040204020203" pitchFamily="34" charset="0"/>
              <a:cs typeface="Segoe UI" panose="020B0502040204020203" pitchFamily="34" charset="0"/>
            </a:endParaRPr>
          </a:p>
        </p:txBody>
      </p:sp>
      <p:sp>
        <p:nvSpPr>
          <p:cNvPr id="14" name="TextBox 13"/>
          <p:cNvSpPr txBox="1"/>
          <p:nvPr/>
        </p:nvSpPr>
        <p:spPr>
          <a:xfrm>
            <a:off x="6926211" y="5250231"/>
            <a:ext cx="1751385" cy="914270"/>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Structured</a:t>
            </a:r>
            <a:br>
              <a:rPr lang="en-US" dirty="0">
                <a:solidFill>
                  <a:srgbClr val="FFFFFF"/>
                </a:solidFill>
                <a:latin typeface="Segoe UI" panose="020B0502040204020203" pitchFamily="34" charset="0"/>
                <a:cs typeface="Segoe UI" panose="020B0502040204020203" pitchFamily="34" charset="0"/>
              </a:rPr>
            </a:br>
            <a:r>
              <a:rPr lang="en-US" dirty="0">
                <a:solidFill>
                  <a:srgbClr val="FFFFFF"/>
                </a:solidFill>
                <a:latin typeface="Segoe UI" panose="020B0502040204020203" pitchFamily="34" charset="0"/>
                <a:cs typeface="Segoe UI" panose="020B0502040204020203" pitchFamily="34" charset="0"/>
              </a:rPr>
              <a:t>Streaming</a:t>
            </a:r>
          </a:p>
          <a:p>
            <a:pPr algn="ctr" defTabSz="914367">
              <a:lnSpc>
                <a:spcPct val="90000"/>
              </a:lnSpc>
              <a:spcAft>
                <a:spcPts val="600"/>
              </a:spcAft>
            </a:pPr>
            <a:r>
              <a:rPr lang="en-US" sz="1400" i="1" dirty="0">
                <a:solidFill>
                  <a:srgbClr val="FFFFFF"/>
                </a:solidFill>
                <a:latin typeface="Segoe UI" panose="020B0502040204020203" pitchFamily="34" charset="0"/>
                <a:cs typeface="Segoe UI" panose="020B0502040204020203" pitchFamily="34" charset="0"/>
              </a:rPr>
              <a:t>Stream processing</a:t>
            </a:r>
            <a:endParaRPr lang="en-US" sz="1600" i="1" dirty="0">
              <a:solidFill>
                <a:srgbClr val="FFFFFF"/>
              </a:solidFill>
              <a:latin typeface="Segoe UI" panose="020B0502040204020203" pitchFamily="34" charset="0"/>
              <a:cs typeface="Segoe UI" panose="020B0502040204020203" pitchFamily="34" charset="0"/>
            </a:endParaRPr>
          </a:p>
        </p:txBody>
      </p:sp>
      <p:sp>
        <p:nvSpPr>
          <p:cNvPr id="15" name="TextBox 14"/>
          <p:cNvSpPr txBox="1"/>
          <p:nvPr/>
        </p:nvSpPr>
        <p:spPr>
          <a:xfrm>
            <a:off x="9299331" y="5062603"/>
            <a:ext cx="1749787" cy="914270"/>
          </a:xfrm>
          <a:prstGeom prst="rect">
            <a:avLst/>
          </a:prstGeom>
          <a:noFill/>
        </p:spPr>
        <p:txBody>
          <a:bodyPr wrap="none" lIns="182854" tIns="146284" rIns="182854" bIns="146284" rtlCol="0">
            <a:noAutofit/>
          </a:bodyPr>
          <a:lstStyle/>
          <a:p>
            <a:pPr defTabSz="914367">
              <a:lnSpc>
                <a:spcPct val="90000"/>
              </a:lnSpc>
              <a:spcAft>
                <a:spcPts val="600"/>
              </a:spcAft>
            </a:pPr>
            <a:r>
              <a:rPr lang="en-US" sz="1600" dirty="0">
                <a:solidFill>
                  <a:srgbClr val="FFFFFF"/>
                </a:solidFill>
                <a:latin typeface="Segoe UI" panose="020B0502040204020203" pitchFamily="34" charset="0"/>
                <a:cs typeface="Segoe UI" panose="020B0502040204020203" pitchFamily="34" charset="0"/>
              </a:rPr>
              <a:t>Spark MLlib</a:t>
            </a:r>
          </a:p>
          <a:p>
            <a:pPr algn="ctr" defTabSz="914367">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5" name="Rectangle 4"/>
          <p:cNvSpPr/>
          <p:nvPr/>
        </p:nvSpPr>
        <p:spPr bwMode="auto">
          <a:xfrm>
            <a:off x="4587728" y="4855545"/>
            <a:ext cx="2118785" cy="6641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dirty="0">
                <a:solidFill>
                  <a:srgbClr val="FFFFFF"/>
                </a:solidFill>
                <a:latin typeface="Segoe UI" panose="020B0502040204020203" pitchFamily="34" charset="0"/>
                <a:ea typeface="Segoe UI" panose="020B0502040204020203" pitchFamily="34" charset="0"/>
                <a:cs typeface="Segoe UI" panose="020B0502040204020203" pitchFamily="34" charset="0"/>
              </a:rPr>
              <a:t>Yarn</a:t>
            </a:r>
          </a:p>
        </p:txBody>
      </p:sp>
      <p:sp>
        <p:nvSpPr>
          <p:cNvPr id="19" name="Rectangle 18"/>
          <p:cNvSpPr/>
          <p:nvPr/>
        </p:nvSpPr>
        <p:spPr bwMode="auto">
          <a:xfrm>
            <a:off x="7009519" y="4861180"/>
            <a:ext cx="2118785" cy="6641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dirty="0">
                <a:solidFill>
                  <a:srgbClr val="FFFFFF"/>
                </a:solidFill>
                <a:latin typeface="Segoe UI" panose="020B0502040204020203" pitchFamily="34" charset="0"/>
                <a:ea typeface="Segoe UI" panose="020B0502040204020203" pitchFamily="34" charset="0"/>
                <a:cs typeface="Segoe UI" panose="020B0502040204020203" pitchFamily="34" charset="0"/>
              </a:rPr>
              <a:t>Mesos</a:t>
            </a:r>
          </a:p>
        </p:txBody>
      </p:sp>
      <p:sp>
        <p:nvSpPr>
          <p:cNvPr id="20" name="Rectangle 19"/>
          <p:cNvSpPr/>
          <p:nvPr/>
        </p:nvSpPr>
        <p:spPr bwMode="auto">
          <a:xfrm>
            <a:off x="9388384" y="4855545"/>
            <a:ext cx="2015557" cy="6641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dirty="0">
                <a:solidFill>
                  <a:srgbClr val="FFFFFF"/>
                </a:solidFill>
                <a:latin typeface="Segoe UI" panose="020B0502040204020203" pitchFamily="34" charset="0"/>
                <a:ea typeface="Segoe UI" panose="020B0502040204020203" pitchFamily="34" charset="0"/>
                <a:cs typeface="Segoe UI" panose="020B0502040204020203" pitchFamily="34" charset="0"/>
              </a:rPr>
              <a:t>Standalone Scheduler</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89" y="2091599"/>
            <a:ext cx="1241396" cy="1261862"/>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MLlib</a:t>
            </a:r>
          </a:p>
          <a:p>
            <a:pPr algn="ctr" defTabSz="914367">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 </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1242" y="2091599"/>
            <a:ext cx="1241396" cy="1261862"/>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a:t>
            </a:r>
            <a:br>
              <a:rPr lang="en-US" dirty="0">
                <a:solidFill>
                  <a:srgbClr val="FFFFFF"/>
                </a:solidFill>
                <a:latin typeface="Segoe UI" panose="020B0502040204020203" pitchFamily="34" charset="0"/>
                <a:cs typeface="Segoe UI" panose="020B0502040204020203" pitchFamily="34" charset="0"/>
              </a:rPr>
            </a:br>
            <a:r>
              <a:rPr lang="en-US" dirty="0">
                <a:solidFill>
                  <a:srgbClr val="FFFFFF"/>
                </a:solidFill>
                <a:latin typeface="Segoe UI" panose="020B0502040204020203" pitchFamily="34" charset="0"/>
                <a:cs typeface="Segoe UI" panose="020B0502040204020203" pitchFamily="34" charset="0"/>
              </a:rPr>
              <a:t>Streaming</a:t>
            </a:r>
          </a:p>
          <a:p>
            <a:pPr algn="ctr" defTabSz="914367">
              <a:lnSpc>
                <a:spcPct val="90000"/>
              </a:lnSpc>
              <a:spcAft>
                <a:spcPts val="600"/>
              </a:spcAft>
            </a:pPr>
            <a:r>
              <a:rPr lang="en-US" sz="1400" i="1" dirty="0">
                <a:solidFill>
                  <a:srgbClr val="FFFFFF"/>
                </a:solidFill>
                <a:latin typeface="Segoe UI" panose="020B0502040204020203" pitchFamily="34" charset="0"/>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4326" y="2087048"/>
            <a:ext cx="1241396" cy="1261862"/>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GraphX</a:t>
            </a:r>
          </a:p>
          <a:p>
            <a:pPr algn="ctr" defTabSz="914367">
              <a:lnSpc>
                <a:spcPct val="90000"/>
              </a:lnSpc>
              <a:spcAft>
                <a:spcPts val="600"/>
              </a:spcAft>
            </a:pPr>
            <a:r>
              <a:rPr lang="en-US" sz="1400" i="1" dirty="0">
                <a:solidFill>
                  <a:srgbClr val="FFFFFF"/>
                </a:solidFill>
                <a:latin typeface="Segoe UI" panose="020B0502040204020203" pitchFamily="34" charset="0"/>
                <a:cs typeface="Segoe UI" panose="020B0502040204020203" pitchFamily="34" charset="0"/>
              </a:rPr>
              <a:t>Graph</a:t>
            </a:r>
            <a:br>
              <a:rPr lang="en-US" sz="1400" i="1" dirty="0">
                <a:solidFill>
                  <a:srgbClr val="FFFFFF"/>
                </a:solidFill>
                <a:latin typeface="Segoe UI" panose="020B0502040204020203" pitchFamily="34" charset="0"/>
                <a:cs typeface="Segoe UI" panose="020B0502040204020203" pitchFamily="34" charset="0"/>
              </a:rPr>
            </a:br>
            <a:r>
              <a:rPr lang="en-US" sz="1400" i="1" dirty="0">
                <a:solidFill>
                  <a:srgbClr val="FFFFFF"/>
                </a:solidFill>
                <a:latin typeface="Segoe UI" panose="020B0502040204020203" pitchFamily="34" charset="0"/>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89" y="2120430"/>
            <a:ext cx="0" cy="1086794"/>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561" y="2122703"/>
            <a:ext cx="0" cy="1086794"/>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578" y="2138623"/>
            <a:ext cx="0" cy="1086794"/>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3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2.xml><?xml version="1.0" encoding="utf-8"?>
<a:theme xmlns:a="http://schemas.openxmlformats.org/drawingml/2006/main" name="4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3.xml><?xml version="1.0" encoding="utf-8"?>
<a:theme xmlns:a="http://schemas.openxmlformats.org/drawingml/2006/main" name="1_HEERON">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HEERON" id="{8F2A21FE-A41B-4E00-9AAB-EC205ADC401A}" vid="{C8D0EBE6-6B6D-4671-B3C1-6BBC1AC45EAF}"/>
    </a:ext>
  </a:extLst>
</a:theme>
</file>

<file path=ppt/theme/theme4.xml><?xml version="1.0" encoding="utf-8"?>
<a:theme xmlns:a="http://schemas.openxmlformats.org/drawingml/2006/main" name="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5.xml><?xml version="1.0" encoding="utf-8"?>
<a:theme xmlns:a="http://schemas.openxmlformats.org/drawingml/2006/main" name="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6.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4.potx" id="{156EAFBB-8CBC-4D58-AFC9-C2E0DDA98E52}" vid="{71983A09-2881-4F47-BA0D-7DA925AEEB85}"/>
    </a:ext>
  </a:extLst>
</a:theme>
</file>

<file path=ppt/theme/theme7.xml><?xml version="1.0" encoding="utf-8"?>
<a:theme xmlns:a="http://schemas.openxmlformats.org/drawingml/2006/main" name="1_AI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8.xml><?xml version="1.0" encoding="utf-8"?>
<a:theme xmlns:a="http://schemas.openxmlformats.org/drawingml/2006/main" name="1_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An overview of the Azure Databricks announcement, customer benefits of spark, use cases, and how this experience is differentiated on Azure.</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customer presentations</TermName>
          <TermId xmlns="http://schemas.microsoft.com/office/infopath/2007/PartnerControls">18e9ae94-e321-4eea-82d2-ad5b2f470f3c</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William Mendoza</DisplayName>
        <AccountId>2899</AccountId>
        <AccountType/>
      </UserInfo>
    </Owner>
    <PublishDate xmlns="230E9DF3-BE65-4C73-A93B-D1236EBD677E" xsi:nil="true"/>
    <GenericHTML1 xmlns="230e9df3-be65-4c73-a93b-d1236ebd677e" xsi:nil="true"/>
    <k21a64daf20d4502b2796a1c6b8ce6c8 xmlns="230e9df3-be65-4c73-a93b-d1236ebd677e">
      <Terms xmlns="http://schemas.microsoft.com/office/infopath/2007/PartnerControls"/>
    </k21a64daf20d4502b2796a1c6b8ce6c8>
    <l3c3ea61849e4288a8acc49bb5388e8c xmlns="230e9df3-be65-4c73-a93b-d1236ebd677e">
      <Terms xmlns="http://schemas.microsoft.com/office/infopath/2007/PartnerControl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i:0#.f|membership|ankohli@microsoft.com</DisplayName>
        <AccountId>629</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Azure</TermName>
          <TermId xmlns="http://schemas.microsoft.com/office/infopath/2007/PartnerControls">669a3112-5edf-444b-a003-630063601f07</TermId>
        </TermInfo>
      </Term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https://microsoft.sharepoint.com/sites/Infopedia_G01KC/Media/Thumbnails/G01KC-1-33629/Spearfish%20Overview.png</Url>
      <Description>/sites/Infopedia_G01KC/Media/Thumbnails/G01KC-1-33629/Spearfish Overview.png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Advanced Analytics</TermName>
          <TermId xmlns="http://schemas.microsoft.com/office/infopath/2007/PartnerControls">a794c42d-8e46-46ec-b99e-aa6f5cde33ef</TermId>
        </TermInfo>
      </Terms>
    </i0d941ee1e744ffea7aeee9924c91cbb>
    <PublishingExpirationDate xmlns="http://schemas.microsoft.com/sharepoint/v3" xsi:nil="true"/>
    <ga0c0bf70a6644469c61b3efa7025301 xmlns="230e9df3-be65-4c73-a93b-d1236ebd677e">
      <Terms xmlns="http://schemas.microsoft.com/office/infopath/2007/PartnerControls"/>
    </ga0c0bf70a6644469c61b3efa7025301>
    <RoutingRuleDescription xmlns="http://schemas.microsoft.com/sharepoint/v3"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26</Value>
      <Value>21</Value>
      <Value>1370</Value>
      <Value>16</Value>
      <Value>14</Value>
    </TaxCatchAll>
    <ParentID1 xmlns="230e9df3-be65-4c73-a93b-d1236ebd677e">G01KC-1-33626</ParentID1>
    <mb88723863e1404388ba3733387d48df xmlns="230e9df3-be65-4c73-a93b-d1236ebd677e">
      <Terms xmlns="http://schemas.microsoft.com/office/infopath/2007/PartnerControls"/>
    </mb88723863e1404388ba3733387d48df>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m6c7b4717b6346e6a075a59dd47eac69>
    <_dlc_DocId xmlns="230e9df3-be65-4c73-a93b-d1236ebd677e">G01KC-99682991-33629</_dlc_DocId>
    <_dlc_DocIdUrl xmlns="230e9df3-be65-4c73-a93b-d1236ebd677e">
      <Url>https://microsoft.sharepoint.com/sites/Infopedia_G01KC/_layouts/15/DocIdRedir.aspx?ID=G01KC-99682991-33629</Url>
      <Description>G01KC-99682991-33629</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4.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12" ma:contentTypeDescription="" ma:contentTypeScope="" ma:versionID="710804810f6bca3716d0108d9049d7e4">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7fdbc14b850873ecb1d4dc1766876910"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minOccurs="0"/>
                <xsd:element ref="ns2:Owner" minOccurs="0"/>
                <xsd:element ref="ns3:PublishDate" minOccurs="0"/>
                <xsd:element ref="ns1:PublishingPageContent" minOccurs="0"/>
                <xsd:element ref="ns2:Thumbnail1" minOccurs="0"/>
                <xsd:element ref="ns1:PublishingExpirationDate" minOccurs="0"/>
                <xsd:element ref="ns3:ApplyWorkflowRules" minOccurs="0"/>
                <xsd:element ref="ns2:ContentID" minOccurs="0"/>
                <xsd:element ref="ns2:Blog_x0020_Name" minOccurs="0"/>
                <xsd:element ref="ns2:Coowner" minOccurs="0"/>
                <xsd:element ref="ns1:RatingCount" minOccurs="0"/>
                <xsd:element ref="ns2:FolderExtensions" minOccurs="0"/>
                <xsd:element ref="ns2:ParentID1" minOccurs="0"/>
                <xsd:element ref="ns2:GenericText2" minOccurs="0"/>
                <xsd:element ref="ns2:GenericHTML1" minOccurs="0"/>
                <xsd:element ref="ns1:AverageRating"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1:RoutingRuleDescription"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8"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PublishingExpirationDate" ma:index="1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atingCount" ma:index="31" nillable="true" ma:displayName="Number of Ratings" ma:decimals="0" ma:description="Number of ratings submitted" ma:internalName="RatingCount" ma:readOnly="true">
      <xsd:simpleType>
        <xsd:restriction base="dms:Number"/>
      </xsd:simpleType>
    </xsd:element>
    <xsd:element name="AverageRating" ma:index="38" nillable="true" ma:displayName="Rating (0-5)" ma:decimals="2" ma:description="Average value of all the ratings that have been submitted" ma:internalName="AverageRating" ma:readOnly="true">
      <xsd:simpleType>
        <xsd:restriction base="dms:Number"/>
      </xsd:simpleType>
    </xsd:element>
    <xsd:element name="RoutingRuleDescription" ma:index="67" nillable="true" ma:displayName="Description" ma:description="" ma:hidden="true" ma:internalName="RoutingRuleDescription" ma:readOnly="false">
      <xsd:simpleType>
        <xsd:restriction base="dms:Text">
          <xsd:maxLength value="255"/>
        </xsd:restrictio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humbnail1" ma:index="9"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5" nillable="true" ma:displayName="ContentID" ma:indexed="true" ma:internalName="ContentID" ma:readOnly="false">
      <xsd:simpleType>
        <xsd:restriction base="dms:Text">
          <xsd:maxLength value="255"/>
        </xsd:restriction>
      </xsd:simpleType>
    </xsd:element>
    <xsd:element name="Blog_x0020_Name" ma:index="16" nillable="true" ma:displayName="Blog Name" ma:description="Title of an Infopedia Blog" ma:internalName="Blog_x0020_Name">
      <xsd:simpleType>
        <xsd:restriction base="dms:Text">
          <xsd:maxLength value="255"/>
        </xsd:restriction>
      </xsd:simpleType>
    </xsd:element>
    <xsd:element name="Coowner" ma:index="22"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olderExtensions" ma:index="34" nillable="true" ma:displayName="Folder Extensions" ma:description="On-DocSet sub folder to support inactive documents views." ma:internalName="FolderExtensions">
      <xsd:simpleType>
        <xsd:restriction base="dms:Unknown"/>
      </xsd:simpleType>
    </xsd:element>
    <xsd:element name="ParentID1" ma:index="35"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4" nillable="true" ma:displayName="PublishDate" ma:description="Used in Blog Posts, this date is used to specify the Blog Article Date." ma:format="DateOnly" ma:internalName="PublishDate">
      <xsd:simpleType>
        <xsd:restriction base="dms:DateTime"/>
      </xsd:simpleType>
    </xsd:element>
    <xsd:element name="ApplyWorkflowRules" ma:index="14"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FDF5CB5-7D37-4314-855D-FE9174FEA959}">
  <ds:schemaRefs>
    <ds:schemaRef ds:uri="http://schemas.microsoft.com/sharepoint/v3"/>
    <ds:schemaRef ds:uri="230e9df3-be65-4c73-a93b-d1236ebd677e"/>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b3bc04a5-d503-43b1-b98c-a8cf663329d9"/>
    <ds:schemaRef ds:uri="230E9DF3-BE65-4C73-A93B-D1236EBD677E"/>
    <ds:schemaRef ds:uri="http://www.w3.org/XML/1998/namespace"/>
    <ds:schemaRef ds:uri="http://purl.org/dc/dcmitype/"/>
  </ds:schemaRefs>
</ds:datastoreItem>
</file>

<file path=customXml/itemProps2.xml><?xml version="1.0" encoding="utf-8"?>
<ds:datastoreItem xmlns:ds="http://schemas.openxmlformats.org/officeDocument/2006/customXml" ds:itemID="{30E0BFD9-B095-4570-B069-58DDA00AEF91}">
  <ds:schemaRefs>
    <ds:schemaRef ds:uri="http://schemas.microsoft.com/sharepoint/events"/>
  </ds:schemaRefs>
</ds:datastoreItem>
</file>

<file path=customXml/itemProps3.xml><?xml version="1.0" encoding="utf-8"?>
<ds:datastoreItem xmlns:ds="http://schemas.openxmlformats.org/officeDocument/2006/customXml" ds:itemID="{2D382267-A033-46BC-B50A-3831D702C6D6}">
  <ds:schemaRefs>
    <ds:schemaRef ds:uri="Microsoft.SharePoint.Taxonomy.ContentTypeSync"/>
  </ds:schemaRefs>
</ds:datastoreItem>
</file>

<file path=customXml/itemProps4.xml><?xml version="1.0" encoding="utf-8"?>
<ds:datastoreItem xmlns:ds="http://schemas.openxmlformats.org/officeDocument/2006/customXml" ds:itemID="{EB803B8E-667C-4CDC-A940-03828474AC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F3B0E61A-8825-4E77-A6F8-669ECCB4797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5009</TotalTime>
  <Words>2350</Words>
  <Application>Microsoft Office PowerPoint</Application>
  <PresentationFormat>Widescreen</PresentationFormat>
  <Paragraphs>472</Paragraphs>
  <Slides>46</Slides>
  <Notes>46</Notes>
  <HiddenSlides>12</HiddenSlides>
  <MMClips>0</MMClips>
  <ScaleCrop>false</ScaleCrop>
  <HeadingPairs>
    <vt:vector size="8" baseType="variant">
      <vt:variant>
        <vt:lpstr>Fonts Used</vt:lpstr>
      </vt:variant>
      <vt:variant>
        <vt:i4>16</vt:i4>
      </vt:variant>
      <vt:variant>
        <vt:lpstr>Theme</vt:lpstr>
      </vt:variant>
      <vt:variant>
        <vt:i4>8</vt:i4>
      </vt:variant>
      <vt:variant>
        <vt:lpstr>Embedded OLE Servers</vt:lpstr>
      </vt:variant>
      <vt:variant>
        <vt:i4>1</vt:i4>
      </vt:variant>
      <vt:variant>
        <vt:lpstr>Slide Titles</vt:lpstr>
      </vt:variant>
      <vt:variant>
        <vt:i4>46</vt:i4>
      </vt:variant>
    </vt:vector>
  </HeadingPairs>
  <TitlesOfParts>
    <vt:vector size="71" baseType="lpstr">
      <vt:lpstr>MS PGothic</vt:lpstr>
      <vt:lpstr>MS PGothic</vt:lpstr>
      <vt:lpstr>Arial</vt:lpstr>
      <vt:lpstr>Calibri</vt:lpstr>
      <vt:lpstr>Calibri Light</vt:lpstr>
      <vt:lpstr>Consolas</vt:lpstr>
      <vt:lpstr>Mangal</vt:lpstr>
      <vt:lpstr>Segoe UI</vt:lpstr>
      <vt:lpstr>Segoe UI Light</vt:lpstr>
      <vt:lpstr>Segoe UI Semibold</vt:lpstr>
      <vt:lpstr>Segoe UI Semilight</vt:lpstr>
      <vt:lpstr>Source Sans Pro</vt:lpstr>
      <vt:lpstr>Source Sans Pro Light</vt:lpstr>
      <vt:lpstr>Source Sans Pro SemiBold</vt:lpstr>
      <vt:lpstr>Times New Roman</vt:lpstr>
      <vt:lpstr>Wingdings</vt:lpstr>
      <vt:lpstr>3_5-50113_Microsoft_Ready_Light_Template</vt:lpstr>
      <vt:lpstr>4_5-50113_Microsoft_Ready_Light_Template</vt:lpstr>
      <vt:lpstr>1_HEERON</vt:lpstr>
      <vt:lpstr>WHITE TEMPLATE</vt:lpstr>
      <vt:lpstr>ML</vt:lpstr>
      <vt:lpstr>1_WHITE TEMPLATE</vt:lpstr>
      <vt:lpstr>1_AI template</vt:lpstr>
      <vt:lpstr>1_ML</vt:lpstr>
      <vt:lpstr>think-cell Slide</vt:lpstr>
      <vt:lpstr>   An Introduction to Azure Databricks   Bryan Cafferky Technical Solutions Professional</vt:lpstr>
      <vt:lpstr>PowerPoint Presentation</vt:lpstr>
      <vt:lpstr>Making Things Easier</vt:lpstr>
      <vt:lpstr>Making Things Easier</vt:lpstr>
      <vt:lpstr>Azure</vt:lpstr>
      <vt:lpstr>Databricks - Company Overview</vt:lpstr>
      <vt:lpstr>Azure Databricks</vt:lpstr>
      <vt:lpstr>Why Spark?</vt:lpstr>
      <vt:lpstr>Apache Spark</vt:lpstr>
      <vt:lpstr>PowerPoint Presentation</vt:lpstr>
      <vt:lpstr>General Spark Cluster Architecture</vt:lpstr>
      <vt:lpstr>Secure Collaboration</vt:lpstr>
      <vt:lpstr>Azure Databricks Integration with AAD</vt:lpstr>
      <vt:lpstr>Databricks Access Control</vt:lpstr>
      <vt:lpstr>Azure Databricks Core ARTIFACTS</vt:lpstr>
      <vt:lpstr>What is Azure Databricks?</vt:lpstr>
      <vt:lpstr>PowerPoint Presentation</vt:lpstr>
      <vt:lpstr>Advanced Analytics on Big Data</vt:lpstr>
      <vt:lpstr>Demo</vt:lpstr>
      <vt:lpstr>It’s Time for a Closer Look</vt:lpstr>
      <vt:lpstr>PowerPoint Presentation</vt:lpstr>
      <vt:lpstr>Azure Databricks – service home page</vt:lpstr>
      <vt:lpstr>Azure Databricks – service home page</vt:lpstr>
      <vt:lpstr>Azure Databricks – creating a workspace</vt:lpstr>
      <vt:lpstr>Azure Databricks – workspace deployment</vt:lpstr>
      <vt:lpstr>PowerPoint Presentation</vt:lpstr>
      <vt:lpstr>Azure Databricks – workspace home page</vt:lpstr>
      <vt:lpstr>A Deeper Dive</vt:lpstr>
      <vt:lpstr>Clusters</vt:lpstr>
      <vt:lpstr>Cluster Creation</vt:lpstr>
      <vt:lpstr>Clusters: Auto Scaling and Auto Termination</vt:lpstr>
      <vt:lpstr>Serverless Pool (Beta)</vt:lpstr>
      <vt:lpstr>Cluster Access Control</vt:lpstr>
      <vt:lpstr>Administration</vt:lpstr>
      <vt:lpstr>Administration Settings</vt:lpstr>
      <vt:lpstr>Job – Advanced Settings</vt:lpstr>
      <vt:lpstr>Job Advanced Settings</vt:lpstr>
      <vt:lpstr>Job Schedule – CRON Format Support</vt:lpstr>
      <vt:lpstr>Calling Other Notebooks</vt:lpstr>
      <vt:lpstr>Getting to the Spark Console</vt:lpstr>
      <vt:lpstr>Spark Job Metrics</vt:lpstr>
      <vt:lpstr>Dashboard</vt:lpstr>
      <vt:lpstr>Dashboard</vt:lpstr>
      <vt:lpstr>Widgets</vt:lpstr>
      <vt:lpstr>Dynamic Visualizations with Widgets</vt:lpstr>
      <vt:lpstr>Wrapping 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Databricks - An Introduction</dc:title>
  <dc:creator>Bharat Sandhu</dc:creator>
  <cp:lastModifiedBy>Bryan C</cp:lastModifiedBy>
  <cp:revision>73</cp:revision>
  <dcterms:created xsi:type="dcterms:W3CDTF">2017-10-30T23:38:41Z</dcterms:created>
  <dcterms:modified xsi:type="dcterms:W3CDTF">2018-04-02T12:43:31Z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jgc@microsoft.com</vt:lpwstr>
  </property>
  <property fmtid="{D5CDD505-2E9C-101B-9397-08002B2CF9AE}" pid="5" name="MSIP_Label_f42aa342-8706-4288-bd11-ebb85995028c_SetDate">
    <vt:lpwstr>2017-10-31T01:15:36.5542733Z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0x0101000E4CB7077FEE4FF7AE86D4A500EEC780030016C849C62B10EB41ACA8C7EEDEF40BB20099ECF64382448D48A56095091C66B1A9</vt:lpwstr>
  </property>
  <property fmtid="{D5CDD505-2E9C-101B-9397-08002B2CF9AE}" pid="11" name="of67e5d4b76f4a9db8769983fda9cec0">
    <vt:lpwstr/>
  </property>
  <property fmtid="{D5CDD505-2E9C-101B-9397-08002B2CF9AE}" pid="12" name="NewsType">
    <vt:lpwstr/>
  </property>
  <property fmtid="{D5CDD505-2E9C-101B-9397-08002B2CF9AE}" pid="13" name="TaxKeyword">
    <vt:lpwstr/>
  </property>
  <property fmtid="{D5CDD505-2E9C-101B-9397-08002B2CF9AE}" pid="14" name="_dlc_policyId">
    <vt:lpwstr/>
  </property>
  <property fmtid="{D5CDD505-2E9C-101B-9397-08002B2CF9AE}" pid="15" name="Region">
    <vt:lpwstr/>
  </property>
  <property fmtid="{D5CDD505-2E9C-101B-9397-08002B2CF9AE}" pid="16" name="Confidentiality">
    <vt:lpwstr>14;#customer ready|8986c41d-21c5-4f8f-8a12-ea4625b46858</vt:lpwstr>
  </property>
  <property fmtid="{D5CDD505-2E9C-101B-9397-08002B2CF9AE}" pid="17" name="ItemType">
    <vt:lpwstr>16;#customer presentations|18e9ae94-e321-4eea-82d2-ad5b2f470f3c</vt:lpwstr>
  </property>
  <property fmtid="{D5CDD505-2E9C-101B-9397-08002B2CF9AE}" pid="18" name="MSProducts">
    <vt:lpwstr/>
  </property>
  <property fmtid="{D5CDD505-2E9C-101B-9397-08002B2CF9AE}" pid="19" name="Industries">
    <vt:lpwstr/>
  </property>
  <property fmtid="{D5CDD505-2E9C-101B-9397-08002B2CF9AE}" pid="20" name="Competitors">
    <vt:lpwstr/>
  </property>
  <property fmtid="{D5CDD505-2E9C-101B-9397-08002B2CF9AE}" pid="21" name="SMSGDomain">
    <vt:lpwstr>21;#Cloud and Enterprise|adc2fe87-c79a-4ded-a449-3f86b954069d</vt:lpwstr>
  </property>
  <property fmtid="{D5CDD505-2E9C-101B-9397-08002B2CF9AE}" pid="22" name="ExperienceContentType">
    <vt:lpwstr/>
  </property>
  <property fmtid="{D5CDD505-2E9C-101B-9397-08002B2CF9AE}" pid="23" name="BusinessArchitecture">
    <vt:lpwstr>1370;#Advanced Analytics|a794c42d-8e46-46ec-b99e-aa6f5cde33ef</vt:lpwstr>
  </property>
  <property fmtid="{D5CDD505-2E9C-101B-9397-08002B2CF9AE}" pid="24" name="Products">
    <vt:lpwstr>26;#Azure|669a3112-5edf-444b-a003-630063601f07</vt:lpwstr>
  </property>
  <property fmtid="{D5CDD505-2E9C-101B-9397-08002B2CF9AE}" pid="25" name="j3562c58ee414e028925bc902cfc01a1">
    <vt:lpwstr/>
  </property>
  <property fmtid="{D5CDD505-2E9C-101B-9397-08002B2CF9AE}" pid="26" name="EnterpriseDomainTags">
    <vt:lpwstr/>
  </property>
  <property fmtid="{D5CDD505-2E9C-101B-9397-08002B2CF9AE}" pid="27" name="la4444b61d19467597d63190b69ac227">
    <vt:lpwstr/>
  </property>
  <property fmtid="{D5CDD505-2E9C-101B-9397-08002B2CF9AE}" pid="28" name="l6f004f21209409da86a713c0f24627d">
    <vt:lpwstr/>
  </property>
  <property fmtid="{D5CDD505-2E9C-101B-9397-08002B2CF9AE}" pid="29" name="ActivitiesAndPrograms">
    <vt:lpwstr/>
  </property>
  <property fmtid="{D5CDD505-2E9C-101B-9397-08002B2CF9AE}" pid="30" name="Segments">
    <vt:lpwstr/>
  </property>
  <property fmtid="{D5CDD505-2E9C-101B-9397-08002B2CF9AE}" pid="31" name="Partners">
    <vt:lpwstr/>
  </property>
  <property fmtid="{D5CDD505-2E9C-101B-9397-08002B2CF9AE}" pid="32" name="Topics">
    <vt:lpwstr/>
  </property>
  <property fmtid="{D5CDD505-2E9C-101B-9397-08002B2CF9AE}" pid="33" name="Groups">
    <vt:lpwstr/>
  </property>
  <property fmtid="{D5CDD505-2E9C-101B-9397-08002B2CF9AE}" pid="34" name="MSProductsTaxHTField0">
    <vt:lpwstr/>
  </property>
  <property fmtid="{D5CDD505-2E9C-101B-9397-08002B2CF9AE}" pid="35" name="Languages">
    <vt:lpwstr/>
  </property>
  <property fmtid="{D5CDD505-2E9C-101B-9397-08002B2CF9AE}" pid="36" name="e8080b0481964c759b2c36ae49591b31">
    <vt:lpwstr/>
  </property>
  <property fmtid="{D5CDD505-2E9C-101B-9397-08002B2CF9AE}" pid="37" name="TechnicalLevel">
    <vt:lpwstr/>
  </property>
  <property fmtid="{D5CDD505-2E9C-101B-9397-08002B2CF9AE}" pid="38" name="Audiences">
    <vt:lpwstr/>
  </property>
  <property fmtid="{D5CDD505-2E9C-101B-9397-08002B2CF9AE}" pid="39" name="ldac8aee9d1f469e8cd8c3f8d6a615f2">
    <vt:lpwstr/>
  </property>
  <property fmtid="{D5CDD505-2E9C-101B-9397-08002B2CF9AE}" pid="40" name="EmployeeRole">
    <vt:lpwstr/>
  </property>
  <property fmtid="{D5CDD505-2E9C-101B-9397-08002B2CF9AE}" pid="41" name="MSIP_Label_f42aa342-8706-4288-bd11-ebb85995028c_Ref">
    <vt:lpwstr>https://api.informationprotection.azure.com/api/72f988bf-86f1-41af-91ab-2d7cd011db47</vt:lpwstr>
  </property>
  <property fmtid="{D5CDD505-2E9C-101B-9397-08002B2CF9AE}" pid="42" name="NewsTopic">
    <vt:lpwstr/>
  </property>
  <property fmtid="{D5CDD505-2E9C-101B-9397-08002B2CF9AE}" pid="43" name="Roles">
    <vt:lpwstr/>
  </property>
  <property fmtid="{D5CDD505-2E9C-101B-9397-08002B2CF9AE}" pid="44" name="ItemRetentionFormula">
    <vt:lpwstr/>
  </property>
  <property fmtid="{D5CDD505-2E9C-101B-9397-08002B2CF9AE}" pid="45" name="NewsSource">
    <vt:lpwstr/>
  </property>
  <property fmtid="{D5CDD505-2E9C-101B-9397-08002B2CF9AE}" pid="46" name="SMSGTags">
    <vt:lpwstr/>
  </property>
  <property fmtid="{D5CDD505-2E9C-101B-9397-08002B2CF9AE}" pid="47" name="_dlc_DocIdItemGuid">
    <vt:lpwstr>01cf35b6-4cf1-4925-a6a9-2a08f743c4b6</vt:lpwstr>
  </property>
  <property fmtid="{D5CDD505-2E9C-101B-9397-08002B2CF9AE}" pid="48" name="MSPhysicalGeography">
    <vt:lpwstr/>
  </property>
  <property fmtid="{D5CDD505-2E9C-101B-9397-08002B2CF9AE}" pid="49" name="_docset_NoMedatataSyncRequired">
    <vt:lpwstr>False</vt:lpwstr>
  </property>
</Properties>
</file>